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59" r:id="rId2"/>
  </p:sldMasterIdLst>
  <p:notesMasterIdLst>
    <p:notesMasterId r:id="rId45"/>
  </p:notesMasterIdLst>
  <p:sldIdLst>
    <p:sldId id="257" r:id="rId3"/>
    <p:sldId id="258" r:id="rId4"/>
    <p:sldId id="261" r:id="rId5"/>
    <p:sldId id="301" r:id="rId6"/>
    <p:sldId id="302" r:id="rId7"/>
    <p:sldId id="260" r:id="rId8"/>
    <p:sldId id="268" r:id="rId9"/>
    <p:sldId id="269" r:id="rId10"/>
    <p:sldId id="296" r:id="rId11"/>
    <p:sldId id="270" r:id="rId12"/>
    <p:sldId id="287" r:id="rId13"/>
    <p:sldId id="288" r:id="rId14"/>
    <p:sldId id="290" r:id="rId15"/>
    <p:sldId id="271" r:id="rId16"/>
    <p:sldId id="291" r:id="rId17"/>
    <p:sldId id="292" r:id="rId18"/>
    <p:sldId id="294" r:id="rId19"/>
    <p:sldId id="272" r:id="rId20"/>
    <p:sldId id="295" r:id="rId21"/>
    <p:sldId id="274" r:id="rId22"/>
    <p:sldId id="299" r:id="rId23"/>
    <p:sldId id="300" r:id="rId24"/>
    <p:sldId id="275" r:id="rId25"/>
    <p:sldId id="276" r:id="rId26"/>
    <p:sldId id="277" r:id="rId27"/>
    <p:sldId id="297" r:id="rId28"/>
    <p:sldId id="298" r:id="rId29"/>
    <p:sldId id="278" r:id="rId30"/>
    <p:sldId id="279" r:id="rId31"/>
    <p:sldId id="280" r:id="rId32"/>
    <p:sldId id="281" r:id="rId33"/>
    <p:sldId id="282" r:id="rId34"/>
    <p:sldId id="304" r:id="rId35"/>
    <p:sldId id="305" r:id="rId36"/>
    <p:sldId id="306" r:id="rId37"/>
    <p:sldId id="307" r:id="rId38"/>
    <p:sldId id="283" r:id="rId39"/>
    <p:sldId id="308" r:id="rId40"/>
    <p:sldId id="285" r:id="rId41"/>
    <p:sldId id="286" r:id="rId42"/>
    <p:sldId id="303" r:id="rId43"/>
    <p:sldId id="267" r:id="rId44"/>
  </p:sldIdLst>
  <p:sldSz cx="12192000" cy="6858000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HY중고딕" panose="0203060000010101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D4837"/>
    <a:srgbClr val="DA796C"/>
    <a:srgbClr val="404040"/>
    <a:srgbClr val="BDC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5D3B5-FED2-463D-9559-A030950418B3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0629A-01F4-4582-ACAF-8E6D8E1EB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2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&#50504;&#46300;&#47196;&#51060;&#46300;_(&#50868;&#50689;_&#52404;&#51228;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5" y="1991301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65209" y="2122930"/>
            <a:ext cx="3661579" cy="8125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92327" y="4544243"/>
            <a:ext cx="2077420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팀장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김태원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정지환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한현경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64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14721" y="859987"/>
            <a:ext cx="143661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관련기술연구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504D-5B91-4C31-93B6-C1C67659217C}"/>
              </a:ext>
            </a:extLst>
          </p:cNvPr>
          <p:cNvSpPr txBox="1"/>
          <p:nvPr/>
        </p:nvSpPr>
        <p:spPr>
          <a:xfrm>
            <a:off x="956606" y="1303906"/>
            <a:ext cx="100294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1. </a:t>
            </a:r>
            <a:r>
              <a:rPr lang="ko-KR" altLang="en-US" b="1" dirty="0"/>
              <a:t>결제 시스템</a:t>
            </a:r>
            <a:endParaRPr lang="ko-KR" altLang="en-US" dirty="0"/>
          </a:p>
          <a:p>
            <a:pPr fontAlgn="base"/>
            <a:endParaRPr lang="en-US" altLang="ko-KR" b="1" dirty="0"/>
          </a:p>
          <a:p>
            <a:pPr fontAlgn="base"/>
            <a:r>
              <a:rPr lang="en-US" altLang="ko-KR" b="1" dirty="0"/>
              <a:t>1.1 </a:t>
            </a:r>
            <a:r>
              <a:rPr lang="ko-KR" altLang="en-US" b="1" dirty="0"/>
              <a:t>전자 지급 결제 시스템</a:t>
            </a:r>
            <a:endParaRPr lang="ko-KR" alt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전자지급결제를 전자상거래로 구매한 상품의 </a:t>
            </a:r>
            <a:r>
              <a:rPr lang="ko-KR" altLang="en-US" sz="1600" dirty="0" err="1"/>
              <a:t>대금지급뿐</a:t>
            </a:r>
            <a:r>
              <a:rPr lang="ko-KR" altLang="en-US" sz="1600" dirty="0"/>
              <a:t> 아니라 개인 간 송금 등을 다양한 전자결제시스템을 이용해 지급</a:t>
            </a:r>
            <a:r>
              <a:rPr lang="en-US" altLang="ko-KR" sz="1600" dirty="0"/>
              <a:t>·</a:t>
            </a:r>
            <a:r>
              <a:rPr lang="ko-KR" altLang="en-US" sz="1600" dirty="0"/>
              <a:t>결제하는 과정</a:t>
            </a:r>
            <a:endParaRPr lang="en-US" altLang="ko-K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전자지급결제시스템은 이러한 일련의 전자상거래의 전자지급결제 과정을 수행하는 하드웨어 및 소프트웨어로 구성된 시스템을 가리킨다</a:t>
            </a:r>
          </a:p>
          <a:p>
            <a:pPr fontAlgn="base"/>
            <a:endParaRPr lang="en-US" altLang="ko-KR" b="1" dirty="0"/>
          </a:p>
          <a:p>
            <a:pPr fontAlgn="base"/>
            <a:r>
              <a:rPr lang="en-US" altLang="ko-KR" b="1" dirty="0"/>
              <a:t>1.2 </a:t>
            </a:r>
            <a:r>
              <a:rPr lang="ko-KR" altLang="en-US" b="1" dirty="0"/>
              <a:t>모바일 간편 결제 서비스</a:t>
            </a:r>
            <a:endParaRPr lang="ko-KR" alt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모바일 간편 결제 서비스란 </a:t>
            </a:r>
            <a:r>
              <a:rPr lang="ko-KR" altLang="en-US" sz="1600" dirty="0" err="1"/>
              <a:t>핀테크의</a:t>
            </a:r>
            <a:r>
              <a:rPr lang="ko-KR" altLang="en-US" sz="1600" dirty="0"/>
              <a:t> 대표적인 서비스로 일반적으로 스마트폰</a:t>
            </a:r>
            <a:r>
              <a:rPr lang="en-US" altLang="ko-KR" sz="1600" dirty="0"/>
              <a:t>, </a:t>
            </a:r>
            <a:r>
              <a:rPr lang="ko-KR" altLang="en-US" sz="1600" dirty="0"/>
              <a:t>태블릿 </a:t>
            </a:r>
            <a:r>
              <a:rPr lang="en-US" altLang="ko-KR" sz="1600" dirty="0"/>
              <a:t>PC</a:t>
            </a:r>
            <a:r>
              <a:rPr lang="ko-KR" altLang="en-US" sz="1600" dirty="0"/>
              <a:t>와 같은 무선단말기를 이용해 결제를 하는 행위</a:t>
            </a:r>
            <a:endParaRPr lang="en-US" altLang="ko-K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과거 </a:t>
            </a:r>
            <a:r>
              <a:rPr lang="en-US" altLang="ko-KR" sz="1600" dirty="0"/>
              <a:t>PC</a:t>
            </a:r>
            <a:r>
              <a:rPr lang="ko-KR" altLang="en-US" sz="1600" dirty="0"/>
              <a:t>나 모바일 기기에서 결제를 하려면 카드번호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 등을 일일이 </a:t>
            </a:r>
            <a:r>
              <a:rPr lang="ko-KR" altLang="en-US" sz="1600" dirty="0" err="1"/>
              <a:t>입력해야했지만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이제는 다양한 간편 결제서비스를 통해 언제</a:t>
            </a:r>
            <a:r>
              <a:rPr lang="en-US" altLang="ko-KR" sz="1600" dirty="0"/>
              <a:t>, </a:t>
            </a:r>
            <a:r>
              <a:rPr lang="ko-KR" altLang="en-US" sz="1600" dirty="0"/>
              <a:t>어디서나 무선단말기를 이용하여 금융서비스 및 소비생활을 즐길 수 있음</a:t>
            </a:r>
            <a:endParaRPr lang="en-US" altLang="ko-K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모바일 간편 결제 서비스는 사용영역에 따라 크게 온라인 서비스와 오프라인 서비스로 나뉨</a:t>
            </a:r>
            <a:endParaRPr lang="en-US" altLang="ko-K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온라인 서비스는 인터넷이나 스마트폰으로 구입한 상품을 온라인을 통해 결제하는 것으로 대표적인 서비스로는 카카오페이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네이버페이</a:t>
            </a:r>
            <a:r>
              <a:rPr lang="en-US" altLang="ko-KR" sz="1600" dirty="0"/>
              <a:t>, PAYALL</a:t>
            </a:r>
            <a:r>
              <a:rPr lang="ko-KR" altLang="en-US" sz="1600" dirty="0"/>
              <a:t>등이 있다</a:t>
            </a:r>
            <a:r>
              <a:rPr lang="en-US" altLang="ko-KR" sz="1600" dirty="0"/>
              <a:t>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/>
              <a:t>오프라인 서비스는 실제 매장에서 물건을 살 때 현금 또는 신용카드를 대신해 모바일 기기로 결제하는 것으로 삼성페이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페이나우터치</a:t>
            </a:r>
            <a:r>
              <a:rPr lang="en-US" altLang="ko-KR" sz="1600" dirty="0"/>
              <a:t>, T</a:t>
            </a:r>
            <a:r>
              <a:rPr lang="ko-KR" altLang="en-US" sz="1600" dirty="0"/>
              <a:t>페이 등이 대표적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019F-F3CF-4FFD-9A4B-EB46BE81F97E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40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504D-5B91-4C31-93B6-C1C67659217C}"/>
              </a:ext>
            </a:extLst>
          </p:cNvPr>
          <p:cNvSpPr txBox="1"/>
          <p:nvPr/>
        </p:nvSpPr>
        <p:spPr>
          <a:xfrm>
            <a:off x="956606" y="1303906"/>
            <a:ext cx="10029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2. </a:t>
            </a:r>
            <a:r>
              <a:rPr lang="ko-KR" altLang="en-US" b="1" dirty="0"/>
              <a:t>안드로이드</a:t>
            </a:r>
            <a:endParaRPr lang="en-US" altLang="ko-KR" b="1" dirty="0"/>
          </a:p>
          <a:p>
            <a:pPr fontAlgn="base"/>
            <a:endParaRPr lang="ko-KR" alt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영어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Android)는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휴대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전화를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비롯한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휴대용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장치를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위한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운영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체제와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미들웨어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사용자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인터페이스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그리고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표준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응용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프로그램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(웹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브라우저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이메일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클라이언트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단문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메시지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(SMS),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멀티미디어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메시지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(MMS)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등을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포함하고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있는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소프트웨어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스택이자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모바일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운영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체제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개발자들이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자바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언어로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응용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프로그램을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작성할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있게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하였으며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컴파일된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바이트코드를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구동할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있는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런타임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또한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소프트웨어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개발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키트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(SDK)를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통해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응용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프로그램을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개발하는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데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필요한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각종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도구와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API를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제공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리눅스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커널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위에서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동작하며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다양한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시스템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구성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요소에서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사용되는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C/C++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라이브러리들을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포함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안드로이드는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기존의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자바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머신과는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다른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머신인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달빅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가상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머신을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통해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자바로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작성된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응용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프로그램을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별도의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프로세스에서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실행하는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구조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8225C-88DE-497B-ABAF-6763C6080F9B}"/>
              </a:ext>
            </a:extLst>
          </p:cNvPr>
          <p:cNvSpPr txBox="1"/>
          <p:nvPr/>
        </p:nvSpPr>
        <p:spPr>
          <a:xfrm>
            <a:off x="10414721" y="859987"/>
            <a:ext cx="143661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관련기술연구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E2EDA-B4EA-45C1-87BE-0D6B12399A28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40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504D-5B91-4C31-93B6-C1C67659217C}"/>
              </a:ext>
            </a:extLst>
          </p:cNvPr>
          <p:cNvSpPr txBox="1"/>
          <p:nvPr/>
        </p:nvSpPr>
        <p:spPr>
          <a:xfrm>
            <a:off x="884606" y="1461294"/>
            <a:ext cx="1002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3. </a:t>
            </a:r>
            <a:r>
              <a:rPr lang="en-US" altLang="ko-KR" b="1" dirty="0" err="1"/>
              <a:t>kakao</a:t>
            </a:r>
            <a:r>
              <a:rPr lang="en-US" altLang="ko-KR" b="1" dirty="0"/>
              <a:t>-pay API</a:t>
            </a:r>
          </a:p>
          <a:p>
            <a:pPr fontAlgn="base"/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API(Application Programming Interface, </a:t>
            </a:r>
            <a:r>
              <a:rPr lang="ko-KR" altLang="en-US" dirty="0"/>
              <a:t>응용 프로그램 프로그래밍 인터페이스</a:t>
            </a:r>
            <a:r>
              <a:rPr lang="en-US" altLang="ko-KR" dirty="0"/>
              <a:t>)</a:t>
            </a:r>
            <a:r>
              <a:rPr lang="ko-KR" altLang="en-US" dirty="0"/>
              <a:t>는 응용 프로그램에서 사용할 수 있도록</a:t>
            </a:r>
            <a:r>
              <a:rPr lang="en-US" altLang="ko-KR" dirty="0"/>
              <a:t>, </a:t>
            </a:r>
            <a:r>
              <a:rPr lang="ko-KR" altLang="en-US" dirty="0"/>
              <a:t>운영 체제나 프로그래밍 언어가 제공하는 기능을 제어할 수 있게 만든 인터페이스</a:t>
            </a: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/>
              <a:t>주로 파일 제어</a:t>
            </a:r>
            <a:r>
              <a:rPr lang="en-US" altLang="ko-KR" dirty="0"/>
              <a:t>, </a:t>
            </a:r>
            <a:r>
              <a:rPr lang="ko-KR" altLang="en-US" dirty="0"/>
              <a:t>창 제어</a:t>
            </a:r>
            <a:r>
              <a:rPr lang="en-US" altLang="ko-KR" dirty="0"/>
              <a:t>, </a:t>
            </a:r>
            <a:r>
              <a:rPr lang="ko-KR" altLang="en-US" dirty="0"/>
              <a:t>화상 처리</a:t>
            </a:r>
            <a:r>
              <a:rPr lang="en-US" altLang="ko-KR" dirty="0"/>
              <a:t>, </a:t>
            </a:r>
            <a:r>
              <a:rPr lang="ko-KR" altLang="en-US" dirty="0"/>
              <a:t>문자 제어 등을 위한 인터페이스를 제공하며</a:t>
            </a:r>
            <a:r>
              <a:rPr lang="en-US" altLang="ko-KR" dirty="0"/>
              <a:t> </a:t>
            </a:r>
            <a:r>
              <a:rPr lang="en-US" altLang="ko-KR" dirty="0" err="1"/>
              <a:t>kakao</a:t>
            </a:r>
            <a:r>
              <a:rPr lang="ko-KR" altLang="en-US" dirty="0"/>
              <a:t>에서는 모바일 간편 결제 서비스인 </a:t>
            </a:r>
            <a:r>
              <a:rPr lang="en-US" altLang="ko-KR" dirty="0" err="1"/>
              <a:t>Kakaopay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467F8-9C50-4E78-8A5A-3C33C387CCC8}"/>
              </a:ext>
            </a:extLst>
          </p:cNvPr>
          <p:cNvSpPr txBox="1"/>
          <p:nvPr/>
        </p:nvSpPr>
        <p:spPr>
          <a:xfrm>
            <a:off x="10414721" y="859987"/>
            <a:ext cx="143661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관련기술연구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B3CDC-65A7-438B-BB9F-1A670C1F9AF3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F1DB9-B816-4179-A4F3-5195E327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6" y="3816927"/>
            <a:ext cx="5238750" cy="2143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32DA5-8941-4910-A0DB-00325F52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3740727"/>
            <a:ext cx="52387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504D-5B91-4C31-93B6-C1C67659217C}"/>
              </a:ext>
            </a:extLst>
          </p:cNvPr>
          <p:cNvSpPr txBox="1"/>
          <p:nvPr/>
        </p:nvSpPr>
        <p:spPr>
          <a:xfrm>
            <a:off x="884606" y="1780984"/>
            <a:ext cx="10029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4. </a:t>
            </a:r>
            <a:r>
              <a:rPr lang="ko-KR" altLang="en-US" b="1" dirty="0"/>
              <a:t>무인 편의점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dirty="0"/>
              <a:t>슈퍼마켓</a:t>
            </a:r>
            <a:r>
              <a:rPr lang="en-US" altLang="ko-KR" dirty="0"/>
              <a:t>, </a:t>
            </a:r>
            <a:r>
              <a:rPr lang="ko-KR" altLang="en-US" dirty="0"/>
              <a:t>유통업계에서 편의성 확보를 위해 도입한 셀프 체크아웃 시스템으로 바코드 스캔을 등을 통해 계산원 없이 구매자가 직접 물건을 구입하는 방식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dirty="0"/>
              <a:t>컴퓨터 비전</a:t>
            </a:r>
            <a:r>
              <a:rPr lang="en-US" altLang="ko-KR" dirty="0"/>
              <a:t>(Computer Vision), </a:t>
            </a:r>
            <a:r>
              <a:rPr lang="ko-KR" altLang="en-US" dirty="0" err="1"/>
              <a:t>딥러닝</a:t>
            </a:r>
            <a:r>
              <a:rPr lang="en-US" altLang="ko-KR" dirty="0"/>
              <a:t>(Deep Learning) </a:t>
            </a:r>
            <a:r>
              <a:rPr lang="ko-KR" altLang="en-US" dirty="0"/>
              <a:t>등 인공지능 기술이 급속도로 발전함에 따라 셀프 체크아웃 시스템에서 더 나아가 계산대 자체를 없앤 무인 편의점이 등장하기 시작했으며</a:t>
            </a:r>
            <a:r>
              <a:rPr lang="en-US" altLang="ko-KR" dirty="0"/>
              <a:t>, </a:t>
            </a:r>
            <a:r>
              <a:rPr lang="ko-KR" altLang="en-US" dirty="0"/>
              <a:t>운영 업체별 무인화의 정도에는 차이가 있음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dirty="0"/>
              <a:t>아마존</a:t>
            </a:r>
            <a:r>
              <a:rPr lang="en-US" altLang="ko-KR" dirty="0"/>
              <a:t>(Amazon)</a:t>
            </a:r>
            <a:r>
              <a:rPr lang="ko-KR" altLang="en-US" dirty="0"/>
              <a:t>의 경우 최초로 완전 무인화를 실현시킨 무인 편의점인 </a:t>
            </a:r>
            <a:r>
              <a:rPr lang="en-US" altLang="ko-KR" dirty="0"/>
              <a:t>'</a:t>
            </a:r>
            <a:r>
              <a:rPr lang="ko-KR" altLang="en-US" dirty="0"/>
              <a:t>아마존 고</a:t>
            </a:r>
            <a:r>
              <a:rPr lang="en-US" altLang="ko-KR" dirty="0"/>
              <a:t>(Amazon go)'</a:t>
            </a:r>
            <a:r>
              <a:rPr lang="ko-KR" altLang="en-US" dirty="0"/>
              <a:t>를 운영 중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ko-KR" altLang="en-US" dirty="0"/>
              <a:t>사용자 편의성을 위해 무인 편의점을 꾸준히 도입하고 있는 중이긴 하나</a:t>
            </a:r>
            <a:r>
              <a:rPr lang="en-US" altLang="ko-KR" dirty="0"/>
              <a:t>, </a:t>
            </a:r>
            <a:r>
              <a:rPr lang="ko-KR" altLang="en-US" dirty="0"/>
              <a:t>시스템 오작동 등 기술적 결함 및 계산원이 없다는 점을 악용한 지능적 범죄가 늘어나면서 문제가 제기되고 있기도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CC82D-5AEE-434C-A10C-BDCF061B33C1}"/>
              </a:ext>
            </a:extLst>
          </p:cNvPr>
          <p:cNvSpPr txBox="1"/>
          <p:nvPr/>
        </p:nvSpPr>
        <p:spPr>
          <a:xfrm>
            <a:off x="10414721" y="859987"/>
            <a:ext cx="143661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관련기술연구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78EFE-83E3-440B-BD7E-8126D8D14A44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88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D04321-666D-4C12-BD00-A4632867F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41077"/>
              </p:ext>
            </p:extLst>
          </p:nvPr>
        </p:nvGraphicFramePr>
        <p:xfrm>
          <a:off x="1104150" y="2009455"/>
          <a:ext cx="9934912" cy="3967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9575">
                  <a:extLst>
                    <a:ext uri="{9D8B030D-6E8A-4147-A177-3AD203B41FA5}">
                      <a16:colId xmlns:a16="http://schemas.microsoft.com/office/drawing/2014/main" val="1622818053"/>
                    </a:ext>
                  </a:extLst>
                </a:gridCol>
                <a:gridCol w="3810275">
                  <a:extLst>
                    <a:ext uri="{9D8B030D-6E8A-4147-A177-3AD203B41FA5}">
                      <a16:colId xmlns:a16="http://schemas.microsoft.com/office/drawing/2014/main" val="4187062067"/>
                    </a:ext>
                  </a:extLst>
                </a:gridCol>
                <a:gridCol w="1895062">
                  <a:extLst>
                    <a:ext uri="{9D8B030D-6E8A-4147-A177-3AD203B41FA5}">
                      <a16:colId xmlns:a16="http://schemas.microsoft.com/office/drawing/2014/main" val="2424478232"/>
                    </a:ext>
                  </a:extLst>
                </a:gridCol>
              </a:tblGrid>
              <a:tr h="308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장점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단점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현재 출시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21603"/>
                  </a:ext>
                </a:extLst>
              </a:tr>
              <a:tr h="3659131">
                <a:tc>
                  <a:txBody>
                    <a:bodyPr/>
                    <a:lstStyle/>
                    <a:p>
                      <a:pPr marL="285750" lvl="0" indent="-2857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</a:rPr>
                        <a:t>기존에 설치 되어있는 계산대 이외의 계산대이기 때문에 계산대를 이용하는 고객들의 분산이 이루어져 각 계산대당 이용자수가 감소하고 계산대 이용시간이 줄어들게 된다</a:t>
                      </a:r>
                      <a:endParaRPr lang="en-US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  <a:p>
                      <a:pPr marL="285750" lvl="0" indent="-2857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</a:rPr>
                        <a:t>매장을 이용하는 고객들에게 자신이 어떤 물품을 사려고 하는지 점검할 수 있는 기회를 제공한다</a:t>
                      </a:r>
                      <a:endParaRPr lang="en-US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  <a:p>
                      <a:pPr marL="285750" lvl="0" indent="-2857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</a:rPr>
                        <a:t>기존의 유인계산대가 없어질 경우 매장입장에서는 인건비를 줄일 수 있다</a:t>
                      </a:r>
                      <a:endParaRPr 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b="0" kern="100" baseline="0" dirty="0">
                          <a:effectLst/>
                          <a:latin typeface="HY중고딕" panose="02030600000101010101" pitchFamily="18" charset="-127"/>
                        </a:rPr>
                        <a:t>기존의 유인계산대가 없어질 경우 계산대에서의 대기시간은 그대로이거나 더 늘어나게 된다</a:t>
                      </a:r>
                      <a:endParaRPr lang="ko-KR" sz="1600" b="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키오스크</a:t>
                      </a:r>
                    </a:p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400" kern="100" baseline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이마트무인계산대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664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AC9A75B-315A-4762-8489-973136FB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50" y="1421777"/>
            <a:ext cx="21595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무인계산대형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E116F-E094-47EF-B9A9-05192D4E2E9F}"/>
              </a:ext>
            </a:extLst>
          </p:cNvPr>
          <p:cNvSpPr txBox="1"/>
          <p:nvPr/>
        </p:nvSpPr>
        <p:spPr>
          <a:xfrm>
            <a:off x="10106945" y="859987"/>
            <a:ext cx="17443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기존연구기술분석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D61EE-614E-44C1-9CD9-20DD05F15A9D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1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D04321-666D-4C12-BD00-A4632867F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43233"/>
              </p:ext>
            </p:extLst>
          </p:nvPr>
        </p:nvGraphicFramePr>
        <p:xfrm>
          <a:off x="1104150" y="2009455"/>
          <a:ext cx="9934912" cy="3967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9575">
                  <a:extLst>
                    <a:ext uri="{9D8B030D-6E8A-4147-A177-3AD203B41FA5}">
                      <a16:colId xmlns:a16="http://schemas.microsoft.com/office/drawing/2014/main" val="1622818053"/>
                    </a:ext>
                  </a:extLst>
                </a:gridCol>
                <a:gridCol w="3810275">
                  <a:extLst>
                    <a:ext uri="{9D8B030D-6E8A-4147-A177-3AD203B41FA5}">
                      <a16:colId xmlns:a16="http://schemas.microsoft.com/office/drawing/2014/main" val="4187062067"/>
                    </a:ext>
                  </a:extLst>
                </a:gridCol>
                <a:gridCol w="1895062">
                  <a:extLst>
                    <a:ext uri="{9D8B030D-6E8A-4147-A177-3AD203B41FA5}">
                      <a16:colId xmlns:a16="http://schemas.microsoft.com/office/drawing/2014/main" val="2424478232"/>
                    </a:ext>
                  </a:extLst>
                </a:gridCol>
              </a:tblGrid>
              <a:tr h="308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장점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단점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현재 출시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21603"/>
                  </a:ext>
                </a:extLst>
              </a:tr>
              <a:tr h="3659131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이용자와 하드웨어간 상호작용이 적기 때문에 이용자가 느끼는 부담이 적다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계산대가 따로 없기 때문에 계산을 위한 대기시간이 없다</a:t>
                      </a:r>
                      <a:endParaRPr 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모션 인식을 위한 센서들을 매장 전체에 설치해야 하기 때문에 비용이 많이 든다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센서들이 이용자들의 행동을 모두 인식해야 하므로 사각이 없는 구조여야 한다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위 두가지 경우 때문에 기존의 매장에 설치하는게 쉽지 않다</a:t>
                      </a:r>
                      <a:endParaRPr lang="ko-KR" sz="1600" b="0" kern="100" baseline="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00" baseline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아마존</a:t>
                      </a:r>
                      <a:r>
                        <a:rPr lang="en-US" altLang="ko-KR" sz="1600" kern="100" baseline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GO</a:t>
                      </a:r>
                      <a:endParaRPr lang="ko-KR" sz="1600" kern="100" baseline="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664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AC9A75B-315A-4762-8489-973136FB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50" y="1421777"/>
            <a:ext cx="18133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모션인식형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F0006-4FBC-4F3E-9082-99258E98B97D}"/>
              </a:ext>
            </a:extLst>
          </p:cNvPr>
          <p:cNvSpPr txBox="1"/>
          <p:nvPr/>
        </p:nvSpPr>
        <p:spPr>
          <a:xfrm>
            <a:off x="10106945" y="859987"/>
            <a:ext cx="17443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기존연구기술분석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E99FD-177A-4793-AC16-A13D9594ECF5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00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D04321-666D-4C12-BD00-A4632867F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95458"/>
              </p:ext>
            </p:extLst>
          </p:nvPr>
        </p:nvGraphicFramePr>
        <p:xfrm>
          <a:off x="1104150" y="2009455"/>
          <a:ext cx="9934912" cy="3967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9575">
                  <a:extLst>
                    <a:ext uri="{9D8B030D-6E8A-4147-A177-3AD203B41FA5}">
                      <a16:colId xmlns:a16="http://schemas.microsoft.com/office/drawing/2014/main" val="1622818053"/>
                    </a:ext>
                  </a:extLst>
                </a:gridCol>
                <a:gridCol w="3810275">
                  <a:extLst>
                    <a:ext uri="{9D8B030D-6E8A-4147-A177-3AD203B41FA5}">
                      <a16:colId xmlns:a16="http://schemas.microsoft.com/office/drawing/2014/main" val="4187062067"/>
                    </a:ext>
                  </a:extLst>
                </a:gridCol>
                <a:gridCol w="1895062">
                  <a:extLst>
                    <a:ext uri="{9D8B030D-6E8A-4147-A177-3AD203B41FA5}">
                      <a16:colId xmlns:a16="http://schemas.microsoft.com/office/drawing/2014/main" val="2424478232"/>
                    </a:ext>
                  </a:extLst>
                </a:gridCol>
              </a:tblGrid>
              <a:tr h="308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장점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단점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현재 출시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21603"/>
                  </a:ext>
                </a:extLst>
              </a:tr>
              <a:tr h="3659131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매장의 이용을 끝낼 때 까지 여러 번 결제 여부를 판단하기 때문에 보안적인 측면에서 다른 시스템들 보다 좋다</a:t>
                      </a:r>
                      <a:endParaRPr 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유인 계산대가 없을 경우 소요시간이 늘어난다</a:t>
                      </a: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각종 태그들이 추가로 필요해 비용이 증가하게 된다</a:t>
                      </a: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이동식 매장의 경우 사고의 위험성이 추가된다</a:t>
                      </a: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매장 자체를 새로 만들어야 할 경우가 많아 초기비용이 많이 든다</a:t>
                      </a: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결제에 필요한 하드웨어의 부피가 커 같은 면적의 매장당 설치할 </a:t>
                      </a:r>
                      <a:r>
                        <a:rPr lang="ko-KR" sz="1800" kern="10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매대의</a:t>
                      </a: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 수가 적어진다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00" baseline="0" dirty="0" err="1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BingoBox</a:t>
                      </a:r>
                      <a:endParaRPr lang="en-US" altLang="ko-KR" sz="16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00" baseline="0" dirty="0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Lawson</a:t>
                      </a:r>
                    </a:p>
                    <a:p>
                      <a:pPr marL="171450" indent="-171450" algn="just" latinLnBrk="1">
                        <a:lnSpc>
                          <a:spcPct val="7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00" baseline="0" dirty="0" err="1">
                          <a:effectLst/>
                          <a:latin typeface="HY중고딕" panose="02030600000101010101" pitchFamily="18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MobyMart</a:t>
                      </a:r>
                      <a:endParaRPr lang="ko-KR" sz="16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664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AC9A75B-315A-4762-8489-973136FB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50" y="1421777"/>
            <a:ext cx="23262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기존무인매장형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D5974-2790-4087-8D67-DBE2AD702AEC}"/>
              </a:ext>
            </a:extLst>
          </p:cNvPr>
          <p:cNvSpPr txBox="1"/>
          <p:nvPr/>
        </p:nvSpPr>
        <p:spPr>
          <a:xfrm>
            <a:off x="10106945" y="859987"/>
            <a:ext cx="17443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기존연구기술분석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2D7EF-E1CB-43DB-BC2C-0AB40C9CF6DA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3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2D04321-666D-4C12-BD00-A4632867F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0704"/>
              </p:ext>
            </p:extLst>
          </p:nvPr>
        </p:nvGraphicFramePr>
        <p:xfrm>
          <a:off x="1104150" y="2456178"/>
          <a:ext cx="9556416" cy="1703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7405">
                  <a:extLst>
                    <a:ext uri="{9D8B030D-6E8A-4147-A177-3AD203B41FA5}">
                      <a16:colId xmlns:a16="http://schemas.microsoft.com/office/drawing/2014/main" val="1622818053"/>
                    </a:ext>
                  </a:extLst>
                </a:gridCol>
                <a:gridCol w="4529011">
                  <a:extLst>
                    <a:ext uri="{9D8B030D-6E8A-4147-A177-3AD203B41FA5}">
                      <a16:colId xmlns:a16="http://schemas.microsoft.com/office/drawing/2014/main" val="4187062067"/>
                    </a:ext>
                  </a:extLst>
                </a:gridCol>
              </a:tblGrid>
              <a:tr h="1271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장점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단점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21603"/>
                  </a:ext>
                </a:extLst>
              </a:tr>
              <a:tr h="1543253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설치가 쉽다</a:t>
                      </a:r>
                      <a:endParaRPr lang="en-US" alt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유지비용이 적다</a:t>
                      </a:r>
                      <a:endParaRPr lang="en-US" alt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자판기 크기에 맞지 않는 물품은 판매할 수 없다</a:t>
                      </a:r>
                      <a:endParaRPr lang="en-US" alt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도난의 위험이 크다</a:t>
                      </a:r>
                      <a:endParaRPr lang="en-US" alt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664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AC9A75B-315A-4762-8489-973136FB2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50" y="1810497"/>
            <a:ext cx="15568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자판기형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8372D-5B62-4E78-953A-A83206FD816D}"/>
              </a:ext>
            </a:extLst>
          </p:cNvPr>
          <p:cNvSpPr txBox="1"/>
          <p:nvPr/>
        </p:nvSpPr>
        <p:spPr>
          <a:xfrm>
            <a:off x="10106945" y="859987"/>
            <a:ext cx="17443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기존연구기술분석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0FEAEC-E496-4561-A4AE-254ECAC81E9F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73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DBF341-E147-46A8-B268-A046F739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79482"/>
              </p:ext>
            </p:extLst>
          </p:nvPr>
        </p:nvGraphicFramePr>
        <p:xfrm>
          <a:off x="1104150" y="2456178"/>
          <a:ext cx="9556416" cy="2673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7405">
                  <a:extLst>
                    <a:ext uri="{9D8B030D-6E8A-4147-A177-3AD203B41FA5}">
                      <a16:colId xmlns:a16="http://schemas.microsoft.com/office/drawing/2014/main" val="1622818053"/>
                    </a:ext>
                  </a:extLst>
                </a:gridCol>
                <a:gridCol w="4529011">
                  <a:extLst>
                    <a:ext uri="{9D8B030D-6E8A-4147-A177-3AD203B41FA5}">
                      <a16:colId xmlns:a16="http://schemas.microsoft.com/office/drawing/2014/main" val="4187062067"/>
                    </a:ext>
                  </a:extLst>
                </a:gridCol>
              </a:tblGrid>
              <a:tr h="251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장점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baseline="0" dirty="0">
                          <a:effectLst/>
                          <a:latin typeface="HY중고딕" panose="02030600000101010101" pitchFamily="18" charset="-127"/>
                        </a:rPr>
                        <a:t>단점</a:t>
                      </a:r>
                      <a:endParaRPr lang="ko-KR" sz="1400" kern="100" baseline="0" dirty="0">
                        <a:effectLst/>
                        <a:latin typeface="HY중고딕" panose="02030600000101010101" pitchFamily="18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821603"/>
                  </a:ext>
                </a:extLst>
              </a:tr>
              <a:tr h="2422223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설치가 쉽다</a:t>
                      </a:r>
                      <a:endParaRPr lang="en-US" alt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결제 대기시간이 없다</a:t>
                      </a:r>
                      <a:endParaRPr lang="en-US" alt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출구 부분을 지키는 인원만 있으면 되므로 인건비가 절약된다</a:t>
                      </a:r>
                      <a:endParaRPr lang="en-US" altLang="ko-KR" sz="1600" b="0" kern="100" baseline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장바구니 혹은 카트 등 물건을 담을 도구를 필요로 한다</a:t>
                      </a:r>
                      <a:endParaRPr lang="en-US" alt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매장 이용자에게 어플을 설치하는 부담을 준다</a:t>
                      </a:r>
                      <a:endParaRPr lang="en-US" alt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664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C87DF3BD-755E-4313-92AB-49352489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50" y="1810497"/>
            <a:ext cx="25058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무인 매장 시스템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B5409-2DAD-4023-96CF-5C6203A6C22B}"/>
              </a:ext>
            </a:extLst>
          </p:cNvPr>
          <p:cNvSpPr txBox="1"/>
          <p:nvPr/>
        </p:nvSpPr>
        <p:spPr>
          <a:xfrm>
            <a:off x="9943302" y="829613"/>
            <a:ext cx="19527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기존연구와의차별성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4669C-725F-48EB-B888-8A0E3E20066B}"/>
              </a:ext>
            </a:extLst>
          </p:cNvPr>
          <p:cNvSpPr txBox="1"/>
          <p:nvPr/>
        </p:nvSpPr>
        <p:spPr>
          <a:xfrm>
            <a:off x="9816801" y="660493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0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87DF3BD-755E-4313-92AB-49352489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654" y="1412932"/>
            <a:ext cx="10438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비교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E779A82-6A22-44A4-BDC3-6D55CC093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07175"/>
              </p:ext>
            </p:extLst>
          </p:nvPr>
        </p:nvGraphicFramePr>
        <p:xfrm>
          <a:off x="1130654" y="1987824"/>
          <a:ext cx="9510842" cy="37238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2877">
                  <a:extLst>
                    <a:ext uri="{9D8B030D-6E8A-4147-A177-3AD203B41FA5}">
                      <a16:colId xmlns:a16="http://schemas.microsoft.com/office/drawing/2014/main" val="2172394982"/>
                    </a:ext>
                  </a:extLst>
                </a:gridCol>
                <a:gridCol w="1591821">
                  <a:extLst>
                    <a:ext uri="{9D8B030D-6E8A-4147-A177-3AD203B41FA5}">
                      <a16:colId xmlns:a16="http://schemas.microsoft.com/office/drawing/2014/main" val="1141641766"/>
                    </a:ext>
                  </a:extLst>
                </a:gridCol>
                <a:gridCol w="1591821">
                  <a:extLst>
                    <a:ext uri="{9D8B030D-6E8A-4147-A177-3AD203B41FA5}">
                      <a16:colId xmlns:a16="http://schemas.microsoft.com/office/drawing/2014/main" val="1246842255"/>
                    </a:ext>
                  </a:extLst>
                </a:gridCol>
                <a:gridCol w="1591821">
                  <a:extLst>
                    <a:ext uri="{9D8B030D-6E8A-4147-A177-3AD203B41FA5}">
                      <a16:colId xmlns:a16="http://schemas.microsoft.com/office/drawing/2014/main" val="1801636579"/>
                    </a:ext>
                  </a:extLst>
                </a:gridCol>
                <a:gridCol w="1592877">
                  <a:extLst>
                    <a:ext uri="{9D8B030D-6E8A-4147-A177-3AD203B41FA5}">
                      <a16:colId xmlns:a16="http://schemas.microsoft.com/office/drawing/2014/main" val="697499862"/>
                    </a:ext>
                  </a:extLst>
                </a:gridCol>
                <a:gridCol w="1549625">
                  <a:extLst>
                    <a:ext uri="{9D8B030D-6E8A-4147-A177-3AD203B41FA5}">
                      <a16:colId xmlns:a16="http://schemas.microsoft.com/office/drawing/2014/main" val="3497758510"/>
                    </a:ext>
                  </a:extLst>
                </a:gridCol>
              </a:tblGrid>
              <a:tr h="905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무인계산대형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모션인식형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무인매장형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자판기형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무인매장</a:t>
                      </a: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</a:t>
                      </a:r>
                    </a:p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개발중</a:t>
                      </a:r>
                      <a:r>
                        <a:rPr lang="en-US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4935527"/>
                  </a:ext>
                </a:extLst>
              </a:tr>
              <a:tr h="563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설치효율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771013"/>
                  </a:ext>
                </a:extLst>
              </a:tr>
              <a:tr h="563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설치비용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529340"/>
                  </a:ext>
                </a:extLst>
              </a:tr>
              <a:tr h="563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유지비용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중상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중상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2160493"/>
                  </a:ext>
                </a:extLst>
              </a:tr>
              <a:tr h="563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결제대기시간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중상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미지수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8703987"/>
                  </a:ext>
                </a:extLst>
              </a:tr>
              <a:tr h="563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보안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미지수</a:t>
                      </a:r>
                      <a:endParaRPr lang="ko-KR" sz="1800" kern="1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</a:t>
                      </a:r>
                      <a:endParaRPr lang="ko-KR" sz="1800" kern="10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98162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EA943C-E5F6-436D-8E54-FB31767FAA75}"/>
              </a:ext>
            </a:extLst>
          </p:cNvPr>
          <p:cNvSpPr txBox="1"/>
          <p:nvPr/>
        </p:nvSpPr>
        <p:spPr>
          <a:xfrm>
            <a:off x="9919907" y="787987"/>
            <a:ext cx="19527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기존연구와의차별성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FB6FB-7C48-40BC-8073-ADBDEBF466A2}"/>
              </a:ext>
            </a:extLst>
          </p:cNvPr>
          <p:cNvSpPr txBox="1"/>
          <p:nvPr/>
        </p:nvSpPr>
        <p:spPr>
          <a:xfrm>
            <a:off x="9793406" y="618867"/>
            <a:ext cx="20345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0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27669" y="26762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5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 차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24D65C-84C9-4556-8442-3C3B50D313A4}"/>
              </a:ext>
            </a:extLst>
          </p:cNvPr>
          <p:cNvSpPr txBox="1"/>
          <p:nvPr/>
        </p:nvSpPr>
        <p:spPr>
          <a:xfrm>
            <a:off x="1551828" y="3892212"/>
            <a:ext cx="16722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기존연구기술분석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6A4074-98C7-4B3F-BA44-76ACBF60865E}"/>
              </a:ext>
            </a:extLst>
          </p:cNvPr>
          <p:cNvSpPr txBox="1"/>
          <p:nvPr/>
        </p:nvSpPr>
        <p:spPr>
          <a:xfrm>
            <a:off x="1545970" y="4228358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2.3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기존연구와의차별성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735DC8-0F24-449F-B7E5-B151B68DB0E3}"/>
              </a:ext>
            </a:extLst>
          </p:cNvPr>
          <p:cNvSpPr txBox="1"/>
          <p:nvPr/>
        </p:nvSpPr>
        <p:spPr>
          <a:xfrm>
            <a:off x="1503563" y="2846992"/>
            <a:ext cx="106952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1.5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범위관리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ECBC467-93E4-419B-82BD-ED24B1AECA14}"/>
              </a:ext>
            </a:extLst>
          </p:cNvPr>
          <p:cNvCxnSpPr/>
          <p:nvPr/>
        </p:nvCxnSpPr>
        <p:spPr>
          <a:xfrm>
            <a:off x="1497939" y="386346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25738AE-547E-4C69-AFDE-80EEAB9E681F}"/>
              </a:ext>
            </a:extLst>
          </p:cNvPr>
          <p:cNvCxnSpPr/>
          <p:nvPr/>
        </p:nvCxnSpPr>
        <p:spPr>
          <a:xfrm>
            <a:off x="1551828" y="418897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4A2C08D-1975-4FB7-B5BB-1E156FA143EB}"/>
              </a:ext>
            </a:extLst>
          </p:cNvPr>
          <p:cNvSpPr txBox="1"/>
          <p:nvPr/>
        </p:nvSpPr>
        <p:spPr>
          <a:xfrm>
            <a:off x="4984259" y="3840112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210AF7-4EFE-40FE-AEBC-3033B28E9347}"/>
              </a:ext>
            </a:extLst>
          </p:cNvPr>
          <p:cNvSpPr txBox="1"/>
          <p:nvPr/>
        </p:nvSpPr>
        <p:spPr>
          <a:xfrm>
            <a:off x="4972765" y="355223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030C42-7244-4238-96F1-684D439482D1}"/>
              </a:ext>
            </a:extLst>
          </p:cNvPr>
          <p:cNvSpPr txBox="1"/>
          <p:nvPr/>
        </p:nvSpPr>
        <p:spPr>
          <a:xfrm>
            <a:off x="4997669" y="4201826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078" y="1221262"/>
            <a:ext cx="150393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연구배경과 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3885" y="1872305"/>
            <a:ext cx="16722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연구투입인력구성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98828" y="2176767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연구개발일정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3885" y="2492777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연구개발환경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475215" y="115763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492663" y="155280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64631" y="218659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92663" y="354235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96912" y="2822478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75215" y="250282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42685" y="317481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8315" y="156840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8233" y="217893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8233" y="251885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30367-790C-4623-BB88-9DD45E6B850B}"/>
              </a:ext>
            </a:extLst>
          </p:cNvPr>
          <p:cNvSpPr txBox="1"/>
          <p:nvPr/>
        </p:nvSpPr>
        <p:spPr>
          <a:xfrm>
            <a:off x="1376420" y="3197305"/>
            <a:ext cx="198483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 및 차별성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A7F2A9-13B9-4B10-AA74-8744E522B273}"/>
              </a:ext>
            </a:extLst>
          </p:cNvPr>
          <p:cNvSpPr txBox="1"/>
          <p:nvPr/>
        </p:nvSpPr>
        <p:spPr>
          <a:xfrm>
            <a:off x="4908315" y="1222326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85A3AB-C93A-4EA5-BED8-18C2C03CF838}"/>
              </a:ext>
            </a:extLst>
          </p:cNvPr>
          <p:cNvSpPr txBox="1"/>
          <p:nvPr/>
        </p:nvSpPr>
        <p:spPr>
          <a:xfrm>
            <a:off x="1634502" y="5262671"/>
            <a:ext cx="152157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요구사항명세서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C59E5-6EDF-42EE-8B0C-C532254BDE75}"/>
              </a:ext>
            </a:extLst>
          </p:cNvPr>
          <p:cNvSpPr txBox="1"/>
          <p:nvPr/>
        </p:nvSpPr>
        <p:spPr>
          <a:xfrm>
            <a:off x="1634502" y="5566574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기능적요구사항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A969CA-CAB9-4010-A79F-22640FDDB72C}"/>
              </a:ext>
            </a:extLst>
          </p:cNvPr>
          <p:cNvSpPr txBox="1"/>
          <p:nvPr/>
        </p:nvSpPr>
        <p:spPr>
          <a:xfrm>
            <a:off x="1652399" y="5909724"/>
            <a:ext cx="16722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비기능적요구사항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FB79C9D-7237-4F99-BB07-75430E77E2DD}"/>
              </a:ext>
            </a:extLst>
          </p:cNvPr>
          <p:cNvCxnSpPr/>
          <p:nvPr/>
        </p:nvCxnSpPr>
        <p:spPr>
          <a:xfrm>
            <a:off x="1606701" y="524783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DFACE8D-E4B5-4D75-AFBB-68FA9A1005A1}"/>
              </a:ext>
            </a:extLst>
          </p:cNvPr>
          <p:cNvCxnSpPr/>
          <p:nvPr/>
        </p:nvCxnSpPr>
        <p:spPr>
          <a:xfrm>
            <a:off x="1618641" y="59123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CC35A64-D5FD-4E27-AB4B-4A2CA5C6A62D}"/>
              </a:ext>
            </a:extLst>
          </p:cNvPr>
          <p:cNvSpPr txBox="1"/>
          <p:nvPr/>
        </p:nvSpPr>
        <p:spPr>
          <a:xfrm>
            <a:off x="4967480" y="5258309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24ABF7-234F-419B-816F-5AE9616C52AF}"/>
              </a:ext>
            </a:extLst>
          </p:cNvPr>
          <p:cNvSpPr txBox="1"/>
          <p:nvPr/>
        </p:nvSpPr>
        <p:spPr>
          <a:xfrm>
            <a:off x="4972765" y="554302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283AEA-9051-489F-AA4B-FA476D7E8B2D}"/>
              </a:ext>
            </a:extLst>
          </p:cNvPr>
          <p:cNvSpPr txBox="1"/>
          <p:nvPr/>
        </p:nvSpPr>
        <p:spPr>
          <a:xfrm>
            <a:off x="4926874" y="284600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01413CA-7C1D-40A2-9E38-36A4D88426B3}"/>
              </a:ext>
            </a:extLst>
          </p:cNvPr>
          <p:cNvCxnSpPr/>
          <p:nvPr/>
        </p:nvCxnSpPr>
        <p:spPr>
          <a:xfrm>
            <a:off x="1583444" y="451880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FFC3CA6-A7B7-4E79-A31A-13A2AFAE6C49}"/>
              </a:ext>
            </a:extLst>
          </p:cNvPr>
          <p:cNvCxnSpPr/>
          <p:nvPr/>
        </p:nvCxnSpPr>
        <p:spPr>
          <a:xfrm>
            <a:off x="1596114" y="4918323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DABF0CE-35E1-4CD9-865C-D629A80F6673}"/>
              </a:ext>
            </a:extLst>
          </p:cNvPr>
          <p:cNvSpPr txBox="1"/>
          <p:nvPr/>
        </p:nvSpPr>
        <p:spPr>
          <a:xfrm>
            <a:off x="4984259" y="453661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DF13A5-8577-423D-B6B2-B110869EBF11}"/>
              </a:ext>
            </a:extLst>
          </p:cNvPr>
          <p:cNvSpPr txBox="1"/>
          <p:nvPr/>
        </p:nvSpPr>
        <p:spPr>
          <a:xfrm>
            <a:off x="1458574" y="4572054"/>
            <a:ext cx="12987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11CC02-F376-4FFD-88FA-F082C427D2FA}"/>
              </a:ext>
            </a:extLst>
          </p:cNvPr>
          <p:cNvSpPr txBox="1"/>
          <p:nvPr/>
        </p:nvSpPr>
        <p:spPr>
          <a:xfrm>
            <a:off x="6855108" y="4021501"/>
            <a:ext cx="106952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구현화면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DFE7C1F-58A9-4E3D-9C56-F2989A57A8FA}"/>
              </a:ext>
            </a:extLst>
          </p:cNvPr>
          <p:cNvSpPr txBox="1"/>
          <p:nvPr/>
        </p:nvSpPr>
        <p:spPr>
          <a:xfrm>
            <a:off x="6869415" y="4380302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구현소스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3B558EB-2295-401B-BB0B-BB098CD17098}"/>
              </a:ext>
            </a:extLst>
          </p:cNvPr>
          <p:cNvCxnSpPr/>
          <p:nvPr/>
        </p:nvCxnSpPr>
        <p:spPr>
          <a:xfrm>
            <a:off x="6797573" y="433894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912B8A2-95D9-48CB-B9B1-455AF0572A7D}"/>
              </a:ext>
            </a:extLst>
          </p:cNvPr>
          <p:cNvCxnSpPr/>
          <p:nvPr/>
        </p:nvCxnSpPr>
        <p:spPr>
          <a:xfrm>
            <a:off x="6797573" y="4681077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946F9B2-84D6-4551-9610-F33D2C88198D}"/>
              </a:ext>
            </a:extLst>
          </p:cNvPr>
          <p:cNvSpPr txBox="1"/>
          <p:nvPr/>
        </p:nvSpPr>
        <p:spPr>
          <a:xfrm>
            <a:off x="10217511" y="3995616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3007F76-E470-4A7C-8E31-B0267DBB9C67}"/>
              </a:ext>
            </a:extLst>
          </p:cNvPr>
          <p:cNvSpPr txBox="1"/>
          <p:nvPr/>
        </p:nvSpPr>
        <p:spPr>
          <a:xfrm>
            <a:off x="10230004" y="4370081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589985-3D30-4370-AFFD-E1D2E602F05E}"/>
              </a:ext>
            </a:extLst>
          </p:cNvPr>
          <p:cNvSpPr txBox="1"/>
          <p:nvPr/>
        </p:nvSpPr>
        <p:spPr>
          <a:xfrm>
            <a:off x="6696185" y="2037281"/>
            <a:ext cx="14398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UML Modeling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4597E6-8642-4611-BD26-0EA9B05CCC9C}"/>
              </a:ext>
            </a:extLst>
          </p:cNvPr>
          <p:cNvSpPr txBox="1"/>
          <p:nvPr/>
        </p:nvSpPr>
        <p:spPr>
          <a:xfrm>
            <a:off x="6813185" y="2336202"/>
            <a:ext cx="18325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5.1 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E4989D-ED2F-47D6-8BD7-D5BCB3015C21}"/>
              </a:ext>
            </a:extLst>
          </p:cNvPr>
          <p:cNvSpPr txBox="1"/>
          <p:nvPr/>
        </p:nvSpPr>
        <p:spPr>
          <a:xfrm>
            <a:off x="6813185" y="2663112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5.2 Sequence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9D66B0-94CF-4F69-BA8D-F2E1F7CE3825}"/>
              </a:ext>
            </a:extLst>
          </p:cNvPr>
          <p:cNvSpPr txBox="1"/>
          <p:nvPr/>
        </p:nvSpPr>
        <p:spPr>
          <a:xfrm>
            <a:off x="6827492" y="3006736"/>
            <a:ext cx="164339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5.3 Activity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55888C7-A69C-4E4C-9D50-31B9F8DBF249}"/>
              </a:ext>
            </a:extLst>
          </p:cNvPr>
          <p:cNvCxnSpPr/>
          <p:nvPr/>
        </p:nvCxnSpPr>
        <p:spPr>
          <a:xfrm>
            <a:off x="6755650" y="175000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9B9C7AE-CD45-4DA4-9F03-A6A2D047FB66}"/>
              </a:ext>
            </a:extLst>
          </p:cNvPr>
          <p:cNvCxnSpPr/>
          <p:nvPr/>
        </p:nvCxnSpPr>
        <p:spPr>
          <a:xfrm>
            <a:off x="6755650" y="263776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7CF0DE8-29A7-4442-B9BF-170BE6114134}"/>
              </a:ext>
            </a:extLst>
          </p:cNvPr>
          <p:cNvCxnSpPr/>
          <p:nvPr/>
        </p:nvCxnSpPr>
        <p:spPr>
          <a:xfrm>
            <a:off x="6755650" y="2365343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C21EE94-C750-4CD5-AC41-004C2A573971}"/>
              </a:ext>
            </a:extLst>
          </p:cNvPr>
          <p:cNvCxnSpPr/>
          <p:nvPr/>
        </p:nvCxnSpPr>
        <p:spPr>
          <a:xfrm>
            <a:off x="6735063" y="296938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A44CD3B-EE42-4571-81F6-5269519138BB}"/>
              </a:ext>
            </a:extLst>
          </p:cNvPr>
          <p:cNvCxnSpPr/>
          <p:nvPr/>
        </p:nvCxnSpPr>
        <p:spPr>
          <a:xfrm>
            <a:off x="6756760" y="333593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4CD7AD4-F247-4F65-B790-CA1CF868F8C6}"/>
              </a:ext>
            </a:extLst>
          </p:cNvPr>
          <p:cNvCxnSpPr/>
          <p:nvPr/>
        </p:nvCxnSpPr>
        <p:spPr>
          <a:xfrm>
            <a:off x="6790834" y="397861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F9A02E2-F86C-4389-B535-DEB6C8EFC65A}"/>
              </a:ext>
            </a:extLst>
          </p:cNvPr>
          <p:cNvSpPr txBox="1"/>
          <p:nvPr/>
        </p:nvSpPr>
        <p:spPr>
          <a:xfrm>
            <a:off x="10201522" y="3681889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1C6938-E39A-4FCF-836A-E0952E507A09}"/>
              </a:ext>
            </a:extLst>
          </p:cNvPr>
          <p:cNvSpPr txBox="1"/>
          <p:nvPr/>
        </p:nvSpPr>
        <p:spPr>
          <a:xfrm>
            <a:off x="10175936" y="238543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B307B0-02E5-46DB-8D72-6CFA7EE1D10C}"/>
              </a:ext>
            </a:extLst>
          </p:cNvPr>
          <p:cNvSpPr txBox="1"/>
          <p:nvPr/>
        </p:nvSpPr>
        <p:spPr>
          <a:xfrm>
            <a:off x="10188081" y="2692390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3B7144-7C81-46BB-A916-BDE74A302584}"/>
              </a:ext>
            </a:extLst>
          </p:cNvPr>
          <p:cNvSpPr txBox="1"/>
          <p:nvPr/>
        </p:nvSpPr>
        <p:spPr>
          <a:xfrm>
            <a:off x="10188081" y="3032304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63C3817-176F-4974-817C-04D64F07A158}"/>
              </a:ext>
            </a:extLst>
          </p:cNvPr>
          <p:cNvSpPr txBox="1"/>
          <p:nvPr/>
        </p:nvSpPr>
        <p:spPr>
          <a:xfrm>
            <a:off x="6727644" y="3678481"/>
            <a:ext cx="6799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77D85E-2402-4EBA-82F2-BFB218954F9B}"/>
              </a:ext>
            </a:extLst>
          </p:cNvPr>
          <p:cNvSpPr txBox="1"/>
          <p:nvPr/>
        </p:nvSpPr>
        <p:spPr>
          <a:xfrm>
            <a:off x="10202196" y="2051590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AD122B6-BCF2-4248-92A0-D4D1E32596F9}"/>
              </a:ext>
            </a:extLst>
          </p:cNvPr>
          <p:cNvSpPr txBox="1"/>
          <p:nvPr/>
        </p:nvSpPr>
        <p:spPr>
          <a:xfrm>
            <a:off x="6826626" y="5113064"/>
            <a:ext cx="106952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연구요약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82B121-B697-45D7-9203-F80C2DCB0DB9}"/>
              </a:ext>
            </a:extLst>
          </p:cNvPr>
          <p:cNvSpPr txBox="1"/>
          <p:nvPr/>
        </p:nvSpPr>
        <p:spPr>
          <a:xfrm>
            <a:off x="6840933" y="5431686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7.2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연구의기대효과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BF1BCDE-CB81-4684-BF27-5E1EB7490DE9}"/>
              </a:ext>
            </a:extLst>
          </p:cNvPr>
          <p:cNvSpPr txBox="1"/>
          <p:nvPr/>
        </p:nvSpPr>
        <p:spPr>
          <a:xfrm>
            <a:off x="6813185" y="3352985"/>
            <a:ext cx="15311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5.4 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B819449-EC5C-4459-846F-30A28881E7E9}"/>
              </a:ext>
            </a:extLst>
          </p:cNvPr>
          <p:cNvCxnSpPr/>
          <p:nvPr/>
        </p:nvCxnSpPr>
        <p:spPr>
          <a:xfrm>
            <a:off x="6769091" y="5390418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CD0FAE5-35B4-441C-BCAF-879A3EE2A815}"/>
              </a:ext>
            </a:extLst>
          </p:cNvPr>
          <p:cNvCxnSpPr/>
          <p:nvPr/>
        </p:nvCxnSpPr>
        <p:spPr>
          <a:xfrm>
            <a:off x="6755650" y="3653481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DE0ECE-70A3-48F1-9C91-1C87B8429590}"/>
              </a:ext>
            </a:extLst>
          </p:cNvPr>
          <p:cNvSpPr txBox="1"/>
          <p:nvPr/>
        </p:nvSpPr>
        <p:spPr>
          <a:xfrm>
            <a:off x="10201522" y="5113419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084A1-D4F3-4343-BB72-A63A9195B53F}"/>
              </a:ext>
            </a:extLst>
          </p:cNvPr>
          <p:cNvSpPr txBox="1"/>
          <p:nvPr/>
        </p:nvSpPr>
        <p:spPr>
          <a:xfrm>
            <a:off x="10201522" y="542155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D305A6-D80D-4092-9855-A819E8DD24C0}"/>
              </a:ext>
            </a:extLst>
          </p:cNvPr>
          <p:cNvSpPr txBox="1"/>
          <p:nvPr/>
        </p:nvSpPr>
        <p:spPr>
          <a:xfrm>
            <a:off x="10191986" y="3348604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0466CC2-EC28-41F6-8F78-5EBDE75ABA96}"/>
              </a:ext>
            </a:extLst>
          </p:cNvPr>
          <p:cNvCxnSpPr/>
          <p:nvPr/>
        </p:nvCxnSpPr>
        <p:spPr>
          <a:xfrm>
            <a:off x="6791548" y="507179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4321339-3660-4D75-800C-8815D36885EE}"/>
              </a:ext>
            </a:extLst>
          </p:cNvPr>
          <p:cNvSpPr txBox="1"/>
          <p:nvPr/>
        </p:nvSpPr>
        <p:spPr>
          <a:xfrm>
            <a:off x="10224087" y="4695577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2AAE26D-A343-4E93-9058-B2DE8C8D0D80}"/>
              </a:ext>
            </a:extLst>
          </p:cNvPr>
          <p:cNvSpPr txBox="1"/>
          <p:nvPr/>
        </p:nvSpPr>
        <p:spPr>
          <a:xfrm>
            <a:off x="6710045" y="4729101"/>
            <a:ext cx="6799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결론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1922DB-E4CC-4843-B5D5-0D44D035EF11}"/>
              </a:ext>
            </a:extLst>
          </p:cNvPr>
          <p:cNvSpPr txBox="1"/>
          <p:nvPr/>
        </p:nvSpPr>
        <p:spPr>
          <a:xfrm>
            <a:off x="6814411" y="5837056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참고 문헌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62096D5-4EBF-451F-864A-8DC5AD5181D9}"/>
              </a:ext>
            </a:extLst>
          </p:cNvPr>
          <p:cNvCxnSpPr/>
          <p:nvPr/>
        </p:nvCxnSpPr>
        <p:spPr>
          <a:xfrm>
            <a:off x="6785870" y="570868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0E0B8206-BBFA-4F5C-815C-DCB4DBAE8194}"/>
              </a:ext>
            </a:extLst>
          </p:cNvPr>
          <p:cNvCxnSpPr/>
          <p:nvPr/>
        </p:nvCxnSpPr>
        <p:spPr>
          <a:xfrm>
            <a:off x="1475215" y="1870083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6F2890B-3E39-4C2A-81A3-2FE90BE7C006}"/>
              </a:ext>
            </a:extLst>
          </p:cNvPr>
          <p:cNvSpPr txBox="1"/>
          <p:nvPr/>
        </p:nvSpPr>
        <p:spPr>
          <a:xfrm>
            <a:off x="1513885" y="1549758"/>
            <a:ext cx="162095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연구배경 및 목적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15C0179-D0C1-43B2-A8FA-79AB2BE71605}"/>
              </a:ext>
            </a:extLst>
          </p:cNvPr>
          <p:cNvSpPr txBox="1"/>
          <p:nvPr/>
        </p:nvSpPr>
        <p:spPr>
          <a:xfrm>
            <a:off x="4913591" y="1879328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04F21E-AA4F-4E4A-8D28-B5375EA6B146}"/>
              </a:ext>
            </a:extLst>
          </p:cNvPr>
          <p:cNvSpPr txBox="1"/>
          <p:nvPr/>
        </p:nvSpPr>
        <p:spPr>
          <a:xfrm>
            <a:off x="1527033" y="3556847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관련기술연구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D013C1B-37C5-4008-992C-433F9B2638E7}"/>
              </a:ext>
            </a:extLst>
          </p:cNvPr>
          <p:cNvSpPr txBox="1"/>
          <p:nvPr/>
        </p:nvSpPr>
        <p:spPr>
          <a:xfrm>
            <a:off x="1618641" y="4950272"/>
            <a:ext cx="106952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시나리오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F087564-5D94-45E1-9A9B-02A0E927718B}"/>
              </a:ext>
            </a:extLst>
          </p:cNvPr>
          <p:cNvSpPr txBox="1"/>
          <p:nvPr/>
        </p:nvSpPr>
        <p:spPr>
          <a:xfrm>
            <a:off x="4963085" y="4899955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5E09C31E-F1BA-4BFE-8AD9-2CD4D562E447}"/>
              </a:ext>
            </a:extLst>
          </p:cNvPr>
          <p:cNvCxnSpPr/>
          <p:nvPr/>
        </p:nvCxnSpPr>
        <p:spPr>
          <a:xfrm>
            <a:off x="1652399" y="5560057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FE0B487A-1FDA-4534-8B46-CA0CC164C6B9}"/>
              </a:ext>
            </a:extLst>
          </p:cNvPr>
          <p:cNvCxnSpPr/>
          <p:nvPr/>
        </p:nvCxnSpPr>
        <p:spPr>
          <a:xfrm>
            <a:off x="1527033" y="3176348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360D245-253F-43C2-9B33-4471C9E80B00}"/>
              </a:ext>
            </a:extLst>
          </p:cNvPr>
          <p:cNvSpPr txBox="1"/>
          <p:nvPr/>
        </p:nvSpPr>
        <p:spPr>
          <a:xfrm>
            <a:off x="6683582" y="1163120"/>
            <a:ext cx="6799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ko-KR" altLang="en-US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1E3A946-A4E2-4119-AB7A-55EA5541E39A}"/>
              </a:ext>
            </a:extLst>
          </p:cNvPr>
          <p:cNvSpPr txBox="1"/>
          <p:nvPr/>
        </p:nvSpPr>
        <p:spPr>
          <a:xfrm>
            <a:off x="6790834" y="1462608"/>
            <a:ext cx="126989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전체 흐름도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D92D47-7BCD-4866-91CE-757FDDA10692}"/>
              </a:ext>
            </a:extLst>
          </p:cNvPr>
          <p:cNvSpPr txBox="1"/>
          <p:nvPr/>
        </p:nvSpPr>
        <p:spPr>
          <a:xfrm>
            <a:off x="6794367" y="1735839"/>
            <a:ext cx="19729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자료 흐름도</a:t>
            </a: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CC27C7D0-7941-4C7A-BC16-56243EC40723}"/>
              </a:ext>
            </a:extLst>
          </p:cNvPr>
          <p:cNvCxnSpPr/>
          <p:nvPr/>
        </p:nvCxnSpPr>
        <p:spPr>
          <a:xfrm>
            <a:off x="6735063" y="115763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2F1F3F2C-F3C6-489A-8BD5-F69F2FE80EFF}"/>
              </a:ext>
            </a:extLst>
          </p:cNvPr>
          <p:cNvCxnSpPr/>
          <p:nvPr/>
        </p:nvCxnSpPr>
        <p:spPr>
          <a:xfrm>
            <a:off x="6755650" y="14659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77025DDA-A60F-49E6-973B-13289E6CA0E9}"/>
              </a:ext>
            </a:extLst>
          </p:cNvPr>
          <p:cNvCxnSpPr/>
          <p:nvPr/>
        </p:nvCxnSpPr>
        <p:spPr>
          <a:xfrm>
            <a:off x="6772429" y="2057733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65ADE84-21D4-41BD-9715-D11DB07C4046}"/>
              </a:ext>
            </a:extLst>
          </p:cNvPr>
          <p:cNvSpPr txBox="1"/>
          <p:nvPr/>
        </p:nvSpPr>
        <p:spPr>
          <a:xfrm>
            <a:off x="10188081" y="1456583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5FAB981-B8B6-4E5A-B58F-6745A4B5B307}"/>
              </a:ext>
            </a:extLst>
          </p:cNvPr>
          <p:cNvSpPr txBox="1"/>
          <p:nvPr/>
        </p:nvSpPr>
        <p:spPr>
          <a:xfrm>
            <a:off x="10202196" y="1752856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B52C07-7236-40AC-9326-846A9FD9A0C4}"/>
              </a:ext>
            </a:extLst>
          </p:cNvPr>
          <p:cNvSpPr txBox="1"/>
          <p:nvPr/>
        </p:nvSpPr>
        <p:spPr>
          <a:xfrm>
            <a:off x="10202196" y="1139034"/>
            <a:ext cx="36099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01</a:t>
            </a:r>
            <a:endParaRPr lang="ko-KR" altLang="en-US" sz="1200" b="1" dirty="0">
              <a:solidFill>
                <a:srgbClr val="0070C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96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5F079-4E8B-4041-9F83-AEAEDD9145C9}"/>
              </a:ext>
            </a:extLst>
          </p:cNvPr>
          <p:cNvSpPr txBox="1"/>
          <p:nvPr/>
        </p:nvSpPr>
        <p:spPr>
          <a:xfrm>
            <a:off x="10371441" y="829613"/>
            <a:ext cx="11288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DA3D5-8EEA-47A3-ABF6-79E3A8D149FF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23B-87F7-4AAB-9CCF-51A232A3AC71}"/>
              </a:ext>
            </a:extLst>
          </p:cNvPr>
          <p:cNvSpPr txBox="1"/>
          <p:nvPr/>
        </p:nvSpPr>
        <p:spPr>
          <a:xfrm>
            <a:off x="723122" y="1172304"/>
            <a:ext cx="109354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사용자가 모바일 어플리케이션을 다운받는다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5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사용자가 매장에 들어간다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사용자가 모바일 어플리케이션을 실행시킨다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사용자가 모바일 어플리케이션의 시작하기 버튼을 누른다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5. DB</a:t>
            </a:r>
            <a:r>
              <a:rPr lang="ko-KR" altLang="en-US" dirty="0"/>
              <a:t>에 고객 테이블이 생성된다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사용자가 모바일 어플리케이션과 연동된 카트를 끌고 매장에 들어간다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연동된 카트는 사용자가 쇼핑하면서 장바구니 리스트 및 </a:t>
            </a:r>
            <a:r>
              <a:rPr lang="en-US" altLang="ko-KR" dirty="0"/>
              <a:t>DB</a:t>
            </a:r>
            <a:r>
              <a:rPr lang="ko-KR" altLang="en-US" dirty="0"/>
              <a:t>의 고객테이블에 추가시킨 상품들이 실제로 고른 상품들이 맞는지 카트에 부착된 </a:t>
            </a: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/>
              <a:t>무게센서</a:t>
            </a:r>
            <a:r>
              <a:rPr lang="en-US" altLang="ko-KR" dirty="0"/>
              <a:t>, </a:t>
            </a:r>
            <a:r>
              <a:rPr lang="ko-KR" altLang="en-US" dirty="0" err="1"/>
              <a:t>자이로센서</a:t>
            </a:r>
            <a:r>
              <a:rPr lang="en-US" altLang="ko-KR" dirty="0"/>
              <a:t>)</a:t>
            </a:r>
            <a:r>
              <a:rPr lang="ko-KR" altLang="en-US" dirty="0"/>
              <a:t>를 통해 실시간 검사한다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사용자가 상품에 </a:t>
            </a:r>
            <a:r>
              <a:rPr lang="ko-KR" altLang="en-US" dirty="0" err="1"/>
              <a:t>부착되어있는</a:t>
            </a:r>
            <a:r>
              <a:rPr lang="ko-KR" altLang="en-US" dirty="0"/>
              <a:t> 바코드를 모바일 어플리케이션에 인식시킨다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9. </a:t>
            </a:r>
            <a:r>
              <a:rPr lang="ko-KR" altLang="en-US" dirty="0"/>
              <a:t>모바일 어플리케이션에서 인식된 바코드를 서버로 전송한다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10. </a:t>
            </a:r>
            <a:r>
              <a:rPr lang="ko-KR" altLang="en-US" dirty="0"/>
              <a:t>인식된 바코드로 해당 바코드의 상품 정보</a:t>
            </a:r>
            <a:r>
              <a:rPr lang="en-US" altLang="ko-KR" dirty="0"/>
              <a:t>(</a:t>
            </a:r>
            <a:r>
              <a:rPr lang="ko-KR" altLang="en-US" dirty="0"/>
              <a:t>상품의 이름</a:t>
            </a:r>
            <a:r>
              <a:rPr lang="en-US" altLang="ko-KR" dirty="0"/>
              <a:t>, </a:t>
            </a:r>
            <a:r>
              <a:rPr lang="ko-KR" altLang="en-US" dirty="0"/>
              <a:t>무게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)</a:t>
            </a:r>
            <a:r>
              <a:rPr lang="ko-KR" altLang="en-US" dirty="0"/>
              <a:t>를 매장 </a:t>
            </a:r>
            <a:r>
              <a:rPr lang="en-US" altLang="ko-KR" dirty="0"/>
              <a:t>DB</a:t>
            </a:r>
            <a:r>
              <a:rPr lang="ko-KR" altLang="en-US" dirty="0"/>
              <a:t>에서 찾아 생성된 고객 테이블에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27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5F079-4E8B-4041-9F83-AEAEDD9145C9}"/>
              </a:ext>
            </a:extLst>
          </p:cNvPr>
          <p:cNvSpPr txBox="1"/>
          <p:nvPr/>
        </p:nvSpPr>
        <p:spPr>
          <a:xfrm>
            <a:off x="10371441" y="829613"/>
            <a:ext cx="11288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DA3D5-8EEA-47A3-ABF6-79E3A8D149FF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23B-87F7-4AAB-9CCF-51A232A3AC71}"/>
              </a:ext>
            </a:extLst>
          </p:cNvPr>
          <p:cNvSpPr txBox="1"/>
          <p:nvPr/>
        </p:nvSpPr>
        <p:spPr>
          <a:xfrm>
            <a:off x="723122" y="1534254"/>
            <a:ext cx="1093547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11. </a:t>
            </a:r>
            <a:r>
              <a:rPr lang="ko-KR" altLang="en-US" dirty="0"/>
              <a:t>고객 테이블에 추가된 정보를 모바일 어플리케이션으로 전송한다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12. </a:t>
            </a:r>
            <a:r>
              <a:rPr lang="ko-KR" altLang="en-US" dirty="0"/>
              <a:t>모바일 어플리케이션의 장바구니 리스트에 상품 정보가 추가되며 출력된다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13. </a:t>
            </a:r>
            <a:r>
              <a:rPr lang="ko-KR" altLang="en-US" dirty="0"/>
              <a:t>사용자가 장바구니 리스트의 상품 정보를 삭제하려고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14. </a:t>
            </a:r>
            <a:r>
              <a:rPr lang="ko-KR" altLang="en-US" dirty="0"/>
              <a:t>사용자가 카트에 담긴 삭제할 상품을 든다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15. </a:t>
            </a:r>
            <a:r>
              <a:rPr lang="ko-KR" altLang="en-US" dirty="0"/>
              <a:t>사용자가 모바일 어플리케이션으로 삭제할 상품의 바코드를 인식한다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16. </a:t>
            </a:r>
            <a:r>
              <a:rPr lang="ko-KR" altLang="en-US" dirty="0"/>
              <a:t>모바일 어플리케이션에서 인식된 바코드를 서버로 전송한다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17. DB</a:t>
            </a:r>
            <a:r>
              <a:rPr lang="ko-KR" altLang="en-US" dirty="0"/>
              <a:t>의 고객테이블에서 해당 바코드의 상품 정보를 삭제한다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18. </a:t>
            </a:r>
            <a:r>
              <a:rPr lang="ko-KR" altLang="en-US" dirty="0"/>
              <a:t>변경된 고객테이블의 정보를 모바일 어플리케이션의 장바구니 리스트에 보내 장바구니 리스트를 수정한다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75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5F079-4E8B-4041-9F83-AEAEDD9145C9}"/>
              </a:ext>
            </a:extLst>
          </p:cNvPr>
          <p:cNvSpPr txBox="1"/>
          <p:nvPr/>
        </p:nvSpPr>
        <p:spPr>
          <a:xfrm>
            <a:off x="10371441" y="829613"/>
            <a:ext cx="11288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DA3D5-8EEA-47A3-ABF6-79E3A8D149FF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23B-87F7-4AAB-9CCF-51A232A3AC71}"/>
              </a:ext>
            </a:extLst>
          </p:cNvPr>
          <p:cNvSpPr txBox="1"/>
          <p:nvPr/>
        </p:nvSpPr>
        <p:spPr>
          <a:xfrm>
            <a:off x="795122" y="1275732"/>
            <a:ext cx="109354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19. </a:t>
            </a:r>
            <a:r>
              <a:rPr lang="ko-KR" altLang="en-US" sz="1600" dirty="0"/>
              <a:t>사용자가 </a:t>
            </a:r>
            <a:r>
              <a:rPr lang="ko-KR" altLang="en-US" sz="1600" dirty="0" err="1"/>
              <a:t>비콘</a:t>
            </a:r>
            <a:r>
              <a:rPr lang="ko-KR" altLang="en-US" sz="1600" dirty="0"/>
              <a:t> 사이를 지나간다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20. </a:t>
            </a:r>
            <a:r>
              <a:rPr lang="ko-KR" altLang="en-US" sz="1600" dirty="0"/>
              <a:t>결제 요청이 이루어진다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21. </a:t>
            </a:r>
            <a:r>
              <a:rPr lang="ko-KR" altLang="en-US" sz="1600" dirty="0"/>
              <a:t>결제 </a:t>
            </a:r>
            <a:r>
              <a:rPr lang="ko-KR" altLang="en-US" sz="1600" dirty="0" err="1"/>
              <a:t>요청시</a:t>
            </a:r>
            <a:r>
              <a:rPr lang="ko-KR" altLang="en-US" sz="1600" dirty="0"/>
              <a:t> </a:t>
            </a:r>
            <a:r>
              <a:rPr lang="en-US" altLang="ko-KR" sz="1600" dirty="0"/>
              <a:t>DB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고객테이블안의</a:t>
            </a:r>
            <a:r>
              <a:rPr lang="ko-KR" altLang="en-US" sz="1600" dirty="0"/>
              <a:t> 상품정보들의 가격 합계가 </a:t>
            </a:r>
            <a:r>
              <a:rPr lang="en-US" altLang="ko-KR" sz="1600" dirty="0" err="1"/>
              <a:t>Kakao</a:t>
            </a:r>
            <a:r>
              <a:rPr lang="en-US" altLang="ko-KR" sz="1600" dirty="0"/>
              <a:t> Pay API</a:t>
            </a:r>
            <a:r>
              <a:rPr lang="ko-KR" altLang="en-US" sz="1600" dirty="0"/>
              <a:t>로 전송된다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22. </a:t>
            </a:r>
            <a:r>
              <a:rPr lang="en-US" altLang="ko-KR" sz="1600" dirty="0" err="1"/>
              <a:t>Kakao</a:t>
            </a:r>
            <a:r>
              <a:rPr lang="en-US" altLang="ko-KR" sz="1600" dirty="0"/>
              <a:t> Pay API</a:t>
            </a:r>
            <a:r>
              <a:rPr lang="ko-KR" altLang="en-US" sz="1600" dirty="0"/>
              <a:t>에서 결제된다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23. </a:t>
            </a:r>
            <a:r>
              <a:rPr lang="ko-KR" altLang="en-US" sz="1600" dirty="0"/>
              <a:t>결제 후 모바일 어플리케이션의 영수증 리스트를 생성하고 고객 테이블안의 결제된 상품의 정보들이 생성된 영수증 리스트에 저장된다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24. </a:t>
            </a:r>
            <a:r>
              <a:rPr lang="ko-KR" altLang="en-US" sz="1600" dirty="0"/>
              <a:t>영수증 리스트가 생성 될 때 매장의 이름과 결제된 날짜 및 시간의 정보도 같이 저장된다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25. </a:t>
            </a:r>
            <a:r>
              <a:rPr lang="ko-KR" altLang="en-US" sz="1600" dirty="0"/>
              <a:t>사용자가 결제 후 영수증을 확인하고 싶을 때 영수증 확인하기 버튼을 누른다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26. </a:t>
            </a:r>
            <a:r>
              <a:rPr lang="ko-KR" altLang="en-US" sz="1600" dirty="0"/>
              <a:t>캘린더가 출력되며 확인하고 싶은 날짜를 누른다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27. </a:t>
            </a:r>
            <a:r>
              <a:rPr lang="ko-KR" altLang="en-US" sz="1600" dirty="0"/>
              <a:t>캘린더에 해당 날짜의 영수증 목록이 출력된다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28. </a:t>
            </a:r>
            <a:r>
              <a:rPr lang="ko-KR" altLang="en-US" sz="1600" dirty="0"/>
              <a:t>영수증 목록 중 확인하고 싶은 영수증을 누르면 해당 영수증의 정보</a:t>
            </a:r>
            <a:r>
              <a:rPr lang="en-US" altLang="ko-KR" sz="1600" dirty="0"/>
              <a:t>(</a:t>
            </a:r>
            <a:r>
              <a:rPr lang="ko-KR" altLang="en-US" sz="1600" dirty="0"/>
              <a:t>매장이름</a:t>
            </a:r>
            <a:r>
              <a:rPr lang="en-US" altLang="ko-KR" sz="1600" dirty="0"/>
              <a:t>, </a:t>
            </a:r>
            <a:r>
              <a:rPr lang="ko-KR" altLang="en-US" sz="1600" dirty="0"/>
              <a:t>결제 날짜 및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결제된 상품 목록 및 가격</a:t>
            </a:r>
            <a:r>
              <a:rPr lang="en-US" altLang="ko-KR" sz="1600" dirty="0"/>
              <a:t>)</a:t>
            </a:r>
            <a:r>
              <a:rPr lang="ko-KR" altLang="en-US" sz="1600" dirty="0"/>
              <a:t>이 출력된다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29. </a:t>
            </a:r>
            <a:r>
              <a:rPr lang="ko-KR" altLang="en-US" sz="1600" dirty="0"/>
              <a:t>사용자가 모바일 어플리케이션을 종료한다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89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1AE7CF-2FF2-4676-999D-20344295E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59" y="929075"/>
            <a:ext cx="5610257" cy="544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58CBC-F389-4200-9692-EA99EBF45096}"/>
              </a:ext>
            </a:extLst>
          </p:cNvPr>
          <p:cNvSpPr txBox="1"/>
          <p:nvPr/>
        </p:nvSpPr>
        <p:spPr>
          <a:xfrm>
            <a:off x="9930706" y="829613"/>
            <a:ext cx="153599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요구사항명세서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3140A-7364-4C7D-831E-46F3B930A356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3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FAB06-6D3C-4F75-A55B-5DF12292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46" y="2258490"/>
            <a:ext cx="9840698" cy="2553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C399B3-D107-4FF1-B92C-9A5A85FFB214}"/>
              </a:ext>
            </a:extLst>
          </p:cNvPr>
          <p:cNvSpPr txBox="1"/>
          <p:nvPr/>
        </p:nvSpPr>
        <p:spPr>
          <a:xfrm>
            <a:off x="9930705" y="829613"/>
            <a:ext cx="153599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기능적요구사항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24CDC-26C4-4DCF-9A17-C7BBEB3C6241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1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9FB61E-AE4B-45FD-B5B1-00D1F03C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19" y="2288571"/>
            <a:ext cx="9250016" cy="2415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A21997-DEB0-45BD-8B3A-66FC6BBA7B4D}"/>
              </a:ext>
            </a:extLst>
          </p:cNvPr>
          <p:cNvSpPr txBox="1"/>
          <p:nvPr/>
        </p:nvSpPr>
        <p:spPr>
          <a:xfrm>
            <a:off x="9810390" y="859549"/>
            <a:ext cx="168988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비기능적요구사항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40A90-668F-4D4F-A414-F6F40E69E853}"/>
              </a:ext>
            </a:extLst>
          </p:cNvPr>
          <p:cNvSpPr txBox="1"/>
          <p:nvPr/>
        </p:nvSpPr>
        <p:spPr>
          <a:xfrm>
            <a:off x="10167859" y="660493"/>
            <a:ext cx="133241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요구사항분석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8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21997-DEB0-45BD-8B3A-66FC6BBA7B4D}"/>
              </a:ext>
            </a:extLst>
          </p:cNvPr>
          <p:cNvSpPr txBox="1"/>
          <p:nvPr/>
        </p:nvSpPr>
        <p:spPr>
          <a:xfrm>
            <a:off x="10266270" y="967071"/>
            <a:ext cx="122822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전체흐름도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40A90-668F-4D4F-A414-F6F40E69E853}"/>
              </a:ext>
            </a:extLst>
          </p:cNvPr>
          <p:cNvSpPr txBox="1"/>
          <p:nvPr/>
        </p:nvSpPr>
        <p:spPr>
          <a:xfrm>
            <a:off x="10764803" y="76757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97C1C-891F-4EF9-98C6-1775DA3B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" y="1279388"/>
            <a:ext cx="10932853" cy="46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96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36356-8F99-4AF1-83E4-17489AAE0E93}"/>
              </a:ext>
            </a:extLst>
          </p:cNvPr>
          <p:cNvSpPr txBox="1"/>
          <p:nvPr/>
        </p:nvSpPr>
        <p:spPr>
          <a:xfrm>
            <a:off x="10266270" y="967071"/>
            <a:ext cx="122822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자료흐름도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61611-DDB6-4A9E-8265-4B5D27108F04}"/>
              </a:ext>
            </a:extLst>
          </p:cNvPr>
          <p:cNvSpPr txBox="1"/>
          <p:nvPr/>
        </p:nvSpPr>
        <p:spPr>
          <a:xfrm>
            <a:off x="10764803" y="76757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AA3C9-63A9-4AC4-BC6D-46E356AE4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6" y="1136986"/>
            <a:ext cx="8278380" cy="51251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536773-A1AB-4B78-A576-EB1E1C8064D2}"/>
              </a:ext>
            </a:extLst>
          </p:cNvPr>
          <p:cNvSpPr/>
          <p:nvPr/>
        </p:nvSpPr>
        <p:spPr>
          <a:xfrm>
            <a:off x="1826406" y="1136986"/>
            <a:ext cx="8278380" cy="5125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27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05973-90B5-4EC7-AC6D-CC085110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54" y="1136986"/>
            <a:ext cx="7573432" cy="5029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C183FC-F6DC-477C-89BD-85355B1643C1}"/>
              </a:ext>
            </a:extLst>
          </p:cNvPr>
          <p:cNvSpPr txBox="1"/>
          <p:nvPr/>
        </p:nvSpPr>
        <p:spPr>
          <a:xfrm>
            <a:off x="10009791" y="967071"/>
            <a:ext cx="174118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5.1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78D1A-188E-48DF-B3A0-20E38984FA2D}"/>
              </a:ext>
            </a:extLst>
          </p:cNvPr>
          <p:cNvSpPr txBox="1"/>
          <p:nvPr/>
        </p:nvSpPr>
        <p:spPr>
          <a:xfrm>
            <a:off x="10261462" y="747138"/>
            <a:ext cx="148951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UML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Modeling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76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2E108-6D8D-44B6-96A6-C201FA6D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1136986"/>
            <a:ext cx="9818987" cy="4852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58FF24-E506-4F2B-A9C9-56749216DFB5}"/>
              </a:ext>
            </a:extLst>
          </p:cNvPr>
          <p:cNvSpPr txBox="1"/>
          <p:nvPr/>
        </p:nvSpPr>
        <p:spPr>
          <a:xfrm>
            <a:off x="10036926" y="859987"/>
            <a:ext cx="183576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5.1 Sequence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2E204-734D-4A48-9AA0-93A5C3985B80}"/>
              </a:ext>
            </a:extLst>
          </p:cNvPr>
          <p:cNvSpPr txBox="1"/>
          <p:nvPr/>
        </p:nvSpPr>
        <p:spPr>
          <a:xfrm>
            <a:off x="10383175" y="605114"/>
            <a:ext cx="148951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UML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Modeling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55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87355" y="588397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3C911-2A07-4CFD-93FA-7EBD9987B758}"/>
              </a:ext>
            </a:extLst>
          </p:cNvPr>
          <p:cNvSpPr txBox="1"/>
          <p:nvPr/>
        </p:nvSpPr>
        <p:spPr>
          <a:xfrm>
            <a:off x="956606" y="4105808"/>
            <a:ext cx="1037400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한국은행이 발표한 </a:t>
            </a:r>
            <a:r>
              <a:rPr lang="en-US" altLang="ko-KR" dirty="0"/>
              <a:t>'2017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분기 중 전자지급 서비스 이용 현황</a:t>
            </a:r>
            <a:r>
              <a:rPr lang="en-US" altLang="ko-KR" dirty="0"/>
              <a:t>'</a:t>
            </a:r>
            <a:r>
              <a:rPr lang="ko-KR" altLang="en-US" dirty="0"/>
              <a:t>에 따르면 지난해 모바일 간편 결제 이용실적은 약 </a:t>
            </a:r>
            <a:r>
              <a:rPr lang="en-US" altLang="ko-KR" dirty="0"/>
              <a:t>762</a:t>
            </a:r>
            <a:r>
              <a:rPr lang="ko-KR" altLang="en-US" dirty="0"/>
              <a:t>억원으로 일 평균 </a:t>
            </a:r>
            <a:r>
              <a:rPr lang="en-US" altLang="ko-KR" dirty="0"/>
              <a:t>243</a:t>
            </a:r>
            <a:r>
              <a:rPr lang="ko-KR" altLang="en-US" dirty="0" err="1"/>
              <a:t>만건으로</a:t>
            </a:r>
            <a:r>
              <a:rPr lang="ko-KR" altLang="en-US" dirty="0"/>
              <a:t> 집계</a:t>
            </a:r>
            <a:r>
              <a:rPr lang="en-US" altLang="ko-KR" dirty="0"/>
              <a:t>, </a:t>
            </a:r>
            <a:r>
              <a:rPr lang="ko-KR" altLang="en-US" dirty="0"/>
              <a:t>전분기</a:t>
            </a:r>
            <a:r>
              <a:rPr lang="en-US" altLang="ko-KR" dirty="0"/>
              <a:t>(187</a:t>
            </a:r>
            <a:r>
              <a:rPr lang="ko-KR" altLang="en-US" dirty="0" err="1"/>
              <a:t>만건</a:t>
            </a:r>
            <a:r>
              <a:rPr lang="en-US" altLang="ko-KR" dirty="0"/>
              <a:t>, 567</a:t>
            </a:r>
            <a:r>
              <a:rPr lang="ko-KR" altLang="en-US" dirty="0"/>
              <a:t>억원</a:t>
            </a:r>
            <a:r>
              <a:rPr lang="en-US" altLang="ko-KR" dirty="0"/>
              <a:t>)</a:t>
            </a:r>
            <a:r>
              <a:rPr lang="ko-KR" altLang="en-US" dirty="0"/>
              <a:t>에 비해 </a:t>
            </a:r>
            <a:r>
              <a:rPr lang="en-US" altLang="ko-KR" dirty="0"/>
              <a:t>30%</a:t>
            </a:r>
            <a:r>
              <a:rPr lang="ko-KR" altLang="en-US" dirty="0"/>
              <a:t>가량 늘었고</a:t>
            </a:r>
            <a:r>
              <a:rPr lang="en-US" altLang="ko-KR" dirty="0"/>
              <a:t>, 2016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분기에 비해 </a:t>
            </a:r>
            <a:r>
              <a:rPr lang="en-US" altLang="ko-KR" dirty="0"/>
              <a:t>5</a:t>
            </a:r>
            <a:r>
              <a:rPr lang="ko-KR" altLang="en-US" dirty="0"/>
              <a:t>배 이상 성장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시장조사 기관인 </a:t>
            </a:r>
            <a:r>
              <a:rPr lang="en-US" altLang="ko-KR" dirty="0"/>
              <a:t>DMC</a:t>
            </a:r>
            <a:r>
              <a:rPr lang="ko-KR" altLang="en-US" dirty="0"/>
              <a:t>미디어에 따르면 모바일 간편 결제 서비스 이용 경험은 최근 </a:t>
            </a:r>
            <a:r>
              <a:rPr lang="en-US" altLang="ko-KR" dirty="0"/>
              <a:t>2</a:t>
            </a:r>
            <a:r>
              <a:rPr lang="ko-KR" altLang="en-US" dirty="0"/>
              <a:t>년간 꾸준히 증가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3DD90-D485-4A61-A107-553AA55C537F}"/>
              </a:ext>
            </a:extLst>
          </p:cNvPr>
          <p:cNvSpPr txBox="1"/>
          <p:nvPr/>
        </p:nvSpPr>
        <p:spPr>
          <a:xfrm>
            <a:off x="10157557" y="770328"/>
            <a:ext cx="17395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연구배경 및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55146-11C9-4772-990E-CA131908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411544"/>
            <a:ext cx="687705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37A59-E87A-4E1F-A667-CC66588A2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82" y="1029668"/>
            <a:ext cx="9144000" cy="526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596B6F-505C-43E6-8FA6-AF67B76634AD}"/>
              </a:ext>
            </a:extLst>
          </p:cNvPr>
          <p:cNvSpPr txBox="1"/>
          <p:nvPr/>
        </p:nvSpPr>
        <p:spPr>
          <a:xfrm>
            <a:off x="10036240" y="967071"/>
            <a:ext cx="168828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5.1 Activity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65124-6E1D-4F24-B41E-2D74062A53C2}"/>
              </a:ext>
            </a:extLst>
          </p:cNvPr>
          <p:cNvSpPr txBox="1"/>
          <p:nvPr/>
        </p:nvSpPr>
        <p:spPr>
          <a:xfrm>
            <a:off x="10261462" y="747138"/>
            <a:ext cx="148951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UML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Modeling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69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A8E8D-2DDC-4E7F-A9D3-106573052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22" y="1100986"/>
            <a:ext cx="6851374" cy="5193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9E2D4-EA61-41CC-99D1-BF7877ADE2C8}"/>
              </a:ext>
            </a:extLst>
          </p:cNvPr>
          <p:cNvSpPr txBox="1"/>
          <p:nvPr/>
        </p:nvSpPr>
        <p:spPr>
          <a:xfrm>
            <a:off x="10250241" y="962486"/>
            <a:ext cx="150073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5.1 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30FC0-07ED-4287-9743-DFD9C1893087}"/>
              </a:ext>
            </a:extLst>
          </p:cNvPr>
          <p:cNvSpPr txBox="1"/>
          <p:nvPr/>
        </p:nvSpPr>
        <p:spPr>
          <a:xfrm>
            <a:off x="10261462" y="747138"/>
            <a:ext cx="148951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5. UML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Modeling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58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D101-F906-4EF3-BA8E-4CFC307704E2}"/>
              </a:ext>
            </a:extLst>
          </p:cNvPr>
          <p:cNvSpPr txBox="1"/>
          <p:nvPr/>
        </p:nvSpPr>
        <p:spPr>
          <a:xfrm>
            <a:off x="10446825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574F0-36AA-4D3B-995E-F1A55C482C51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DBFB30-B25F-4AD1-9B16-A1795E16A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8" y="1336359"/>
            <a:ext cx="2482007" cy="4674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443B90-97AA-4CDB-A12D-83B42D6E8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11" y="1336359"/>
            <a:ext cx="2412190" cy="45405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8F7F829-53AD-4CD2-AC57-5475D37AE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3" y="1336359"/>
            <a:ext cx="2482007" cy="46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D101-F906-4EF3-BA8E-4CFC307704E2}"/>
              </a:ext>
            </a:extLst>
          </p:cNvPr>
          <p:cNvSpPr txBox="1"/>
          <p:nvPr/>
        </p:nvSpPr>
        <p:spPr>
          <a:xfrm>
            <a:off x="10446825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574F0-36AA-4D3B-995E-F1A55C482C51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419A94-AD71-4C84-9737-607B2BC38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76" y="1197859"/>
            <a:ext cx="2534480" cy="47732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481D67-F852-4A2E-9DE0-EA293BC70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35" y="1186409"/>
            <a:ext cx="2540805" cy="4286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AA46E8-5631-4133-8EE2-3EAB2387FE0A}"/>
              </a:ext>
            </a:extLst>
          </p:cNvPr>
          <p:cNvSpPr txBox="1"/>
          <p:nvPr/>
        </p:nvSpPr>
        <p:spPr>
          <a:xfrm>
            <a:off x="1567935" y="5667291"/>
            <a:ext cx="23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매장</a:t>
            </a:r>
            <a:r>
              <a:rPr lang="en-US" altLang="ko-KR" sz="1600" dirty="0"/>
              <a:t>DB</a:t>
            </a:r>
            <a:r>
              <a:rPr lang="ko-KR" altLang="en-US" sz="1600" dirty="0"/>
              <a:t>에 해당하는 바코드 정보가 </a:t>
            </a:r>
            <a:r>
              <a:rPr lang="ko-KR" altLang="en-US" sz="1600" dirty="0" err="1"/>
              <a:t>없을경우</a:t>
            </a:r>
            <a:endParaRPr lang="ko-KR" altLang="en-US" sz="16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B4A13A-2B4A-4557-AE9B-061AB6589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92" y="1197859"/>
            <a:ext cx="2586155" cy="48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D101-F906-4EF3-BA8E-4CFC307704E2}"/>
              </a:ext>
            </a:extLst>
          </p:cNvPr>
          <p:cNvSpPr txBox="1"/>
          <p:nvPr/>
        </p:nvSpPr>
        <p:spPr>
          <a:xfrm>
            <a:off x="10446825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574F0-36AA-4D3B-995E-F1A55C482C51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7D85E0-36B7-4378-8556-BEFD526DB6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77" y="1336359"/>
            <a:ext cx="2543502" cy="47902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92924B-A33B-4F05-8F85-D87E9C9C72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76" y="1336359"/>
            <a:ext cx="2586155" cy="48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8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D101-F906-4EF3-BA8E-4CFC307704E2}"/>
              </a:ext>
            </a:extLst>
          </p:cNvPr>
          <p:cNvSpPr txBox="1"/>
          <p:nvPr/>
        </p:nvSpPr>
        <p:spPr>
          <a:xfrm>
            <a:off x="10446825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574F0-36AA-4D3B-995E-F1A55C482C51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8C022-7F26-498B-8958-000C2AC42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74" y="1197860"/>
            <a:ext cx="2428990" cy="4574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7444C5-9562-4AF8-A300-721D47A1D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02" y="1174698"/>
            <a:ext cx="2453585" cy="4620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EDE3F9-4536-4676-9E02-6E53643A7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2" y="1197859"/>
            <a:ext cx="2428990" cy="45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D101-F906-4EF3-BA8E-4CFC307704E2}"/>
              </a:ext>
            </a:extLst>
          </p:cNvPr>
          <p:cNvSpPr txBox="1"/>
          <p:nvPr/>
        </p:nvSpPr>
        <p:spPr>
          <a:xfrm>
            <a:off x="10446825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574F0-36AA-4D3B-995E-F1A55C482C51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41C3E-D849-415D-9B34-3445ABBF3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38" y="1404668"/>
            <a:ext cx="2265803" cy="4267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55385C-69A4-44C9-99BF-5DCC31E00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76" y="1404668"/>
            <a:ext cx="2406534" cy="45323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48CFD4-14CA-4B21-86E5-D891926951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57" y="1404668"/>
            <a:ext cx="2406534" cy="45323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2DD9CA-23E6-4CC0-B5B7-D0CDE6DD01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6" y="1404668"/>
            <a:ext cx="2406534" cy="45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0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E9E28-4682-4114-9E80-7B7FF07244A9}"/>
              </a:ext>
            </a:extLst>
          </p:cNvPr>
          <p:cNvSpPr txBox="1"/>
          <p:nvPr/>
        </p:nvSpPr>
        <p:spPr>
          <a:xfrm>
            <a:off x="10446824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구현소스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7C81C-99E9-4DEC-B65B-1BED64E50BAE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0FA0C-FFB5-46F7-AC7D-C6DCC2CA6731}"/>
              </a:ext>
            </a:extLst>
          </p:cNvPr>
          <p:cNvSpPr txBox="1"/>
          <p:nvPr/>
        </p:nvSpPr>
        <p:spPr>
          <a:xfrm>
            <a:off x="1182029" y="1672683"/>
            <a:ext cx="760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StartActivity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Button.OnClickListener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onActivityResult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requestCode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resultCode</a:t>
            </a:r>
            <a:r>
              <a:rPr lang="en-US" altLang="ko-KR" dirty="0"/>
              <a:t>, Intent data)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B0235-E839-493A-A24E-6BD78DE358B1}"/>
              </a:ext>
            </a:extLst>
          </p:cNvPr>
          <p:cNvSpPr txBox="1"/>
          <p:nvPr/>
        </p:nvSpPr>
        <p:spPr>
          <a:xfrm>
            <a:off x="1182028" y="2596013"/>
            <a:ext cx="79619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barcodeResult</a:t>
            </a:r>
            <a:r>
              <a:rPr lang="en-US" altLang="ko-KR" dirty="0"/>
              <a:t>(</a:t>
            </a:r>
            <a:r>
              <a:rPr lang="en-US" altLang="ko-KR" dirty="0" err="1"/>
              <a:t>BarcodeResult</a:t>
            </a:r>
            <a:r>
              <a:rPr lang="en-US" altLang="ko-KR" dirty="0"/>
              <a:t> result)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possibleResultPionts</a:t>
            </a:r>
            <a:r>
              <a:rPr lang="en-US" altLang="ko-KR" dirty="0"/>
              <a:t>(List&lt;</a:t>
            </a:r>
            <a:r>
              <a:rPr lang="en-US" altLang="ko-KR" dirty="0" err="1"/>
              <a:t>ResultPoint</a:t>
            </a:r>
            <a:r>
              <a:rPr lang="en-US" altLang="ko-KR" dirty="0"/>
              <a:t>&gt; </a:t>
            </a:r>
            <a:r>
              <a:rPr lang="en-US" altLang="ko-KR" dirty="0" err="1"/>
              <a:t>resultPoints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onResume</a:t>
            </a:r>
            <a:r>
              <a:rPr lang="en-US" altLang="ko-KR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onPause</a:t>
            </a:r>
            <a:r>
              <a:rPr lang="en-US" altLang="ko-KR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NetworkTask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String </a:t>
            </a:r>
            <a:r>
              <a:rPr lang="en-US" altLang="ko-KR" dirty="0" err="1"/>
              <a:t>dolnBackground</a:t>
            </a:r>
            <a:r>
              <a:rPr lang="en-US" altLang="ko-KR" dirty="0"/>
              <a:t>(Void… </a:t>
            </a:r>
            <a:r>
              <a:rPr lang="en-US" altLang="ko-KR" dirty="0" err="1"/>
              <a:t>params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onPostExecute</a:t>
            </a:r>
            <a:r>
              <a:rPr lang="en-US" altLang="ko-KR" dirty="0"/>
              <a:t>(String 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Insert(String barcode)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Delete(String barcode)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Clear()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Update(String barcode, String count)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onActivityResult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requestCode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resultCode</a:t>
            </a:r>
            <a:r>
              <a:rPr lang="en-US" altLang="ko-KR" dirty="0"/>
              <a:t>, Intent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5142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E9E28-4682-4114-9E80-7B7FF07244A9}"/>
              </a:ext>
            </a:extLst>
          </p:cNvPr>
          <p:cNvSpPr txBox="1"/>
          <p:nvPr/>
        </p:nvSpPr>
        <p:spPr>
          <a:xfrm>
            <a:off x="10446824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구현소스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7C81C-99E9-4DEC-B65B-1BED64E50BAE}"/>
              </a:ext>
            </a:extLst>
          </p:cNvPr>
          <p:cNvSpPr txBox="1"/>
          <p:nvPr/>
        </p:nvSpPr>
        <p:spPr>
          <a:xfrm>
            <a:off x="10791470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0FA0C-FFB5-46F7-AC7D-C6DCC2CA6731}"/>
              </a:ext>
            </a:extLst>
          </p:cNvPr>
          <p:cNvSpPr txBox="1"/>
          <p:nvPr/>
        </p:nvSpPr>
        <p:spPr>
          <a:xfrm>
            <a:off x="1204331" y="1336359"/>
            <a:ext cx="760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KakaoActivity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AndroidBridge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onResume</a:t>
            </a:r>
            <a:r>
              <a:rPr lang="en-US" altLang="ko-KR" dirty="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0B5BF-043F-480A-B700-1C28EB532FA4}"/>
              </a:ext>
            </a:extLst>
          </p:cNvPr>
          <p:cNvSpPr txBox="1"/>
          <p:nvPr/>
        </p:nvSpPr>
        <p:spPr>
          <a:xfrm>
            <a:off x="1204331" y="2259689"/>
            <a:ext cx="760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KakaoWebViewClient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shouldOverrideUrlLoading</a:t>
            </a:r>
            <a:r>
              <a:rPr lang="en-US" altLang="ko-KR" dirty="0"/>
              <a:t>(WebView view, String 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2577F6-B78D-4F8B-8E23-3A81052B6904}"/>
              </a:ext>
            </a:extLst>
          </p:cNvPr>
          <p:cNvSpPr txBox="1"/>
          <p:nvPr/>
        </p:nvSpPr>
        <p:spPr>
          <a:xfrm>
            <a:off x="1204331" y="2902704"/>
            <a:ext cx="760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RequestHttpURLConnection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Request(String _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en-US" altLang="ko-KR" dirty="0" err="1"/>
              <a:t>ContentValues</a:t>
            </a:r>
            <a:r>
              <a:rPr lang="en-US" altLang="ko-KR" dirty="0"/>
              <a:t> _</a:t>
            </a:r>
            <a:r>
              <a:rPr lang="en-US" altLang="ko-KR" dirty="0" err="1"/>
              <a:t>params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B621D-BA0A-4411-8101-9020A699CE4B}"/>
              </a:ext>
            </a:extLst>
          </p:cNvPr>
          <p:cNvSpPr txBox="1"/>
          <p:nvPr/>
        </p:nvSpPr>
        <p:spPr>
          <a:xfrm>
            <a:off x="1204331" y="3502868"/>
            <a:ext cx="760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en-US" altLang="ko-KR" dirty="0" err="1"/>
              <a:t>TakeBillList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Save(</a:t>
            </a:r>
            <a:r>
              <a:rPr lang="en-US" altLang="ko-KR" dirty="0" err="1"/>
              <a:t>ArrayList</a:t>
            </a:r>
            <a:r>
              <a:rPr lang="en-US" altLang="ko-KR" dirty="0"/>
              <a:t>&lt;</a:t>
            </a:r>
            <a:r>
              <a:rPr lang="en-US" altLang="ko-KR" dirty="0" err="1"/>
              <a:t>ListViewItem</a:t>
            </a:r>
            <a:r>
              <a:rPr lang="en-US" altLang="ko-KR" dirty="0"/>
              <a:t>&gt; List)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9E343-3F8F-4962-8518-CB5C5E3C94AE}"/>
              </a:ext>
            </a:extLst>
          </p:cNvPr>
          <p:cNvSpPr txBox="1"/>
          <p:nvPr/>
        </p:nvSpPr>
        <p:spPr>
          <a:xfrm>
            <a:off x="1204331" y="4060968"/>
            <a:ext cx="7605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en-US" altLang="ko-KR" dirty="0" err="1"/>
              <a:t>Bill_activity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settingList</a:t>
            </a:r>
            <a:r>
              <a:rPr lang="en-US" altLang="ko-KR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Search(Integer month, Integer 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compareToMonth</a:t>
            </a:r>
            <a:r>
              <a:rPr lang="en-US" altLang="ko-KR" dirty="0"/>
              <a:t>(</a:t>
            </a:r>
            <a:r>
              <a:rPr lang="en-US" altLang="ko-KR" dirty="0" err="1"/>
              <a:t>Bil_ListViewItem</a:t>
            </a:r>
            <a:r>
              <a:rPr lang="en-US" altLang="ko-KR" dirty="0"/>
              <a:t> o1, </a:t>
            </a:r>
            <a:r>
              <a:rPr lang="en-US" altLang="ko-KR" dirty="0" err="1"/>
              <a:t>Bill_ListViewItem</a:t>
            </a:r>
            <a:r>
              <a:rPr lang="en-US" altLang="ko-KR" dirty="0"/>
              <a:t> o2)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compareToDay</a:t>
            </a:r>
            <a:r>
              <a:rPr lang="en-US" altLang="ko-KR" dirty="0"/>
              <a:t>(</a:t>
            </a:r>
            <a:r>
              <a:rPr lang="en-US" altLang="ko-KR" dirty="0" err="1"/>
              <a:t>Bil_ListViewItem</a:t>
            </a:r>
            <a:r>
              <a:rPr lang="en-US" altLang="ko-KR" dirty="0"/>
              <a:t> o1, </a:t>
            </a:r>
            <a:r>
              <a:rPr lang="en-US" altLang="ko-KR" dirty="0" err="1"/>
              <a:t>Bill_ListViewItem</a:t>
            </a:r>
            <a:r>
              <a:rPr lang="en-US" altLang="ko-KR" dirty="0"/>
              <a:t> o2)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ApiSimulator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onPostExecute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3357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6643C-4C1D-426F-89B7-75D632A9560E}"/>
              </a:ext>
            </a:extLst>
          </p:cNvPr>
          <p:cNvSpPr txBox="1"/>
          <p:nvPr/>
        </p:nvSpPr>
        <p:spPr>
          <a:xfrm>
            <a:off x="1749287" y="2478157"/>
            <a:ext cx="9289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셀프 계산과 모바일 간편 결제 서비스를 융합한 것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고른 상품의 바코드를 스마트폰의 카메라로 인식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장바구니에 담고 간편 결제 서비스를 이용해 계산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영수증 또한 모바일로 출력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70922-F0A1-42E0-B6B4-A63038A67809}"/>
              </a:ext>
            </a:extLst>
          </p:cNvPr>
          <p:cNvSpPr txBox="1"/>
          <p:nvPr/>
        </p:nvSpPr>
        <p:spPr>
          <a:xfrm>
            <a:off x="10446824" y="1059360"/>
            <a:ext cx="107433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A81E7-C62D-4433-8E43-9FB663044A93}"/>
              </a:ext>
            </a:extLst>
          </p:cNvPr>
          <p:cNvSpPr txBox="1"/>
          <p:nvPr/>
        </p:nvSpPr>
        <p:spPr>
          <a:xfrm>
            <a:off x="10791471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결론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03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87355" y="588397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3C911-2A07-4CFD-93FA-7EBD9987B758}"/>
              </a:ext>
            </a:extLst>
          </p:cNvPr>
          <p:cNvSpPr txBox="1"/>
          <p:nvPr/>
        </p:nvSpPr>
        <p:spPr>
          <a:xfrm>
            <a:off x="653320" y="4010558"/>
            <a:ext cx="1037400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</a:t>
            </a:r>
            <a:r>
              <a:rPr lang="en-US" altLang="ko-KR" dirty="0"/>
              <a:t>6</a:t>
            </a:r>
            <a:r>
              <a:rPr lang="ko-KR" altLang="en-US" dirty="0"/>
              <a:t>개월간 모바일 간편 결제 서비스를 이용한 적이 있는지 조사한 결과</a:t>
            </a:r>
            <a:r>
              <a:rPr lang="en-US" altLang="ko-KR" dirty="0"/>
              <a:t>, </a:t>
            </a:r>
            <a:r>
              <a:rPr lang="ko-KR" altLang="en-US" dirty="0"/>
              <a:t>있다고 대답한 비율은 </a:t>
            </a: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79.2%</a:t>
            </a:r>
            <a:r>
              <a:rPr lang="ko-KR" altLang="en-US" dirty="0"/>
              <a:t>에서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88%, 2018</a:t>
            </a:r>
            <a:r>
              <a:rPr lang="ko-KR" altLang="en-US" dirty="0"/>
              <a:t>년 </a:t>
            </a:r>
            <a:r>
              <a:rPr lang="en-US" altLang="ko-KR" dirty="0"/>
              <a:t>91.8%</a:t>
            </a:r>
            <a:r>
              <a:rPr lang="ko-KR" altLang="en-US" dirty="0"/>
              <a:t>로 수직상승한 것으로 나타났다</a:t>
            </a:r>
            <a:r>
              <a:rPr lang="en-US" altLang="ko-KR" dirty="0"/>
              <a:t>. </a:t>
            </a:r>
            <a:r>
              <a:rPr lang="ko-KR" altLang="en-US" dirty="0"/>
              <a:t>하지만 모바일 간편 결제 서비스는 결제 수단을 모바일로 가져왔다는 점은 편리하지만</a:t>
            </a:r>
            <a:r>
              <a:rPr lang="en-US" altLang="ko-KR" dirty="0"/>
              <a:t>, </a:t>
            </a:r>
            <a:r>
              <a:rPr lang="ko-KR" altLang="en-US" dirty="0"/>
              <a:t>실질적으로 계산대에서 결제하기 때문에 계산대에 소비자들이 몰리게 되면 기존 카드 결제와 마찬가지로 결제 대기 시간이 발생하고 그에 따라 소비자들은 불편을 겪게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3DD90-D485-4A61-A107-553AA55C537F}"/>
              </a:ext>
            </a:extLst>
          </p:cNvPr>
          <p:cNvSpPr txBox="1"/>
          <p:nvPr/>
        </p:nvSpPr>
        <p:spPr>
          <a:xfrm>
            <a:off x="10157557" y="770328"/>
            <a:ext cx="17395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연구배경 및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15C24-9F3C-4204-9B50-C61DC359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08827"/>
            <a:ext cx="6572250" cy="30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87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CF093-823C-4566-9F24-A99BC7845B60}"/>
              </a:ext>
            </a:extLst>
          </p:cNvPr>
          <p:cNvSpPr txBox="1"/>
          <p:nvPr/>
        </p:nvSpPr>
        <p:spPr>
          <a:xfrm>
            <a:off x="9985161" y="1029668"/>
            <a:ext cx="153599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7.1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연구의기대효과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24FD7-204A-45D8-85CA-C6FA2664DB24}"/>
              </a:ext>
            </a:extLst>
          </p:cNvPr>
          <p:cNvSpPr txBox="1"/>
          <p:nvPr/>
        </p:nvSpPr>
        <p:spPr>
          <a:xfrm>
            <a:off x="10791471" y="823987"/>
            <a:ext cx="7296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결론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787AB-96CB-4C6B-A304-DC0EEEA0E44E}"/>
              </a:ext>
            </a:extLst>
          </p:cNvPr>
          <p:cNvSpPr txBox="1"/>
          <p:nvPr/>
        </p:nvSpPr>
        <p:spPr>
          <a:xfrm>
            <a:off x="1333500" y="1512348"/>
            <a:ext cx="908685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기업 측면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계산대를 줄여 인건비 및 계산대 추가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보수 작업 및 자원을 절약할 수 있음</a:t>
            </a: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결제 대기시간의 감소가 점포 회전율을 높여 기업의 매출 증대에 기여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소비자 측면 </a:t>
            </a: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마케팅 미디어 업체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Mood Media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조사에 따르면 미국 소비자가 매장쇼핑에서 가장 크게 스트레스를 받는 요인이 긴 대기시간으로 나타났으며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편의점을 통해 대기시간을 최소한으로 줄여 편의성을 확보 가능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자동 가계부 입력 기능으로 구입 후 편리하게 가계부를 입력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절약을 실천할 수 있음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사회 측면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영수증을 종이로 출력하지 않아 환경오염의 부담 덜어 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055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CF093-823C-4566-9F24-A99BC7845B60}"/>
              </a:ext>
            </a:extLst>
          </p:cNvPr>
          <p:cNvSpPr txBox="1"/>
          <p:nvPr/>
        </p:nvSpPr>
        <p:spPr>
          <a:xfrm>
            <a:off x="10364065" y="752669"/>
            <a:ext cx="9637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70FD-3A44-4E86-B7B3-9F6E2F65298A}"/>
              </a:ext>
            </a:extLst>
          </p:cNvPr>
          <p:cNvSpPr txBox="1"/>
          <p:nvPr/>
        </p:nvSpPr>
        <p:spPr>
          <a:xfrm>
            <a:off x="1325217" y="1550504"/>
            <a:ext cx="820309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[1] </a:t>
            </a:r>
            <a:r>
              <a:rPr lang="ko-KR" altLang="en-US" dirty="0"/>
              <a:t>한국은행</a:t>
            </a:r>
            <a:r>
              <a:rPr lang="en-US" altLang="ko-KR" dirty="0"/>
              <a:t>- '2017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분기 중 전자지급 서비스 이용 현황‘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[2] </a:t>
            </a:r>
            <a:r>
              <a:rPr lang="ko-KR" altLang="en-US" dirty="0"/>
              <a:t>정보통신정책연구원 </a:t>
            </a:r>
            <a:r>
              <a:rPr lang="en-US" altLang="ko-KR" dirty="0"/>
              <a:t>- </a:t>
            </a:r>
            <a:r>
              <a:rPr lang="ko-KR" altLang="en-US" dirty="0"/>
              <a:t>전자 지급결제 시스템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[3] </a:t>
            </a:r>
            <a:r>
              <a:rPr lang="ko-KR" altLang="en-US" dirty="0"/>
              <a:t>한국소비자원 </a:t>
            </a:r>
            <a:r>
              <a:rPr lang="en-US" altLang="ko-KR" dirty="0"/>
              <a:t>– </a:t>
            </a:r>
            <a:r>
              <a:rPr lang="ko-KR" altLang="en-US" dirty="0"/>
              <a:t>모바일 간편지급결제서비스 실태조사</a:t>
            </a:r>
            <a:r>
              <a:rPr lang="en-US" altLang="ko-KR" dirty="0"/>
              <a:t>[</a:t>
            </a:r>
            <a:r>
              <a:rPr lang="ko-KR" altLang="en-US" dirty="0" err="1"/>
              <a:t>핀테크</a:t>
            </a:r>
            <a:r>
              <a:rPr lang="en-US" altLang="ko-KR" dirty="0"/>
              <a:t>1]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[4] </a:t>
            </a:r>
            <a:r>
              <a:rPr lang="ko-KR" altLang="en-US" dirty="0"/>
              <a:t>위키백과 “</a:t>
            </a:r>
            <a:r>
              <a:rPr lang="en-US" altLang="ko-KR" u="sng" dirty="0">
                <a:hlinkClick r:id="rId2"/>
              </a:rPr>
              <a:t>https://ko.wikipedia.org/wiki/</a:t>
            </a:r>
            <a:r>
              <a:rPr lang="ko-KR" altLang="en-US" u="sng" dirty="0">
                <a:hlinkClick r:id="rId2"/>
              </a:rPr>
              <a:t>안드로이드</a:t>
            </a:r>
            <a:r>
              <a:rPr lang="en-US" altLang="ko-KR" u="sng" dirty="0">
                <a:hlinkClick r:id="rId2"/>
              </a:rPr>
              <a:t>_(</a:t>
            </a:r>
            <a:r>
              <a:rPr lang="ko-KR" altLang="en-US" u="sng" dirty="0">
                <a:hlinkClick r:id="rId2"/>
              </a:rPr>
              <a:t>운영</a:t>
            </a:r>
            <a:r>
              <a:rPr lang="en-US" altLang="ko-KR" u="sng" dirty="0">
                <a:hlinkClick r:id="rId2"/>
              </a:rPr>
              <a:t>_</a:t>
            </a:r>
            <a:r>
              <a:rPr lang="ko-KR" altLang="en-US" u="sng" dirty="0">
                <a:hlinkClick r:id="rId2"/>
              </a:rPr>
              <a:t>체제</a:t>
            </a:r>
            <a:r>
              <a:rPr lang="en-US" altLang="ko-KR" dirty="0"/>
              <a:t>)“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[5] KOTRA </a:t>
            </a:r>
            <a:r>
              <a:rPr lang="ko-KR" altLang="en-US" dirty="0"/>
              <a:t>＆ </a:t>
            </a:r>
            <a:r>
              <a:rPr lang="en-US" altLang="ko-KR" dirty="0"/>
              <a:t>KOTRA </a:t>
            </a:r>
            <a:r>
              <a:rPr lang="ko-KR" altLang="en-US" dirty="0"/>
              <a:t>해외시장뉴스 유통의 미래</a:t>
            </a:r>
            <a:r>
              <a:rPr lang="en-US" altLang="ko-KR" dirty="0"/>
              <a:t>, </a:t>
            </a:r>
            <a:r>
              <a:rPr lang="ko-KR" altLang="en-US" dirty="0"/>
              <a:t>무인 편의점 </a:t>
            </a:r>
            <a:r>
              <a:rPr lang="en-US" altLang="ko-KR" dirty="0"/>
              <a:t>'</a:t>
            </a:r>
            <a:r>
              <a:rPr lang="ko-KR" altLang="en-US" dirty="0"/>
              <a:t>아마존 고</a:t>
            </a:r>
            <a:r>
              <a:rPr lang="en-US" altLang="ko-KR" dirty="0"/>
              <a:t>(Amazon go)'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65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3899726" y="2906945"/>
            <a:ext cx="4392549" cy="9171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37243" y="2170054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07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87355" y="588397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3DD90-D485-4A61-A107-553AA55C537F}"/>
              </a:ext>
            </a:extLst>
          </p:cNvPr>
          <p:cNvSpPr txBox="1"/>
          <p:nvPr/>
        </p:nvSpPr>
        <p:spPr>
          <a:xfrm>
            <a:off x="10157557" y="770328"/>
            <a:ext cx="17395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연구배경 및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82D16-9C0E-493A-AEE9-B64EB6F923B7}"/>
              </a:ext>
            </a:extLst>
          </p:cNvPr>
          <p:cNvSpPr txBox="1"/>
          <p:nvPr/>
        </p:nvSpPr>
        <p:spPr>
          <a:xfrm>
            <a:off x="1314450" y="4286250"/>
            <a:ext cx="9467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이를 해결하기 위해 셀프 계산과 모바일 간편 결제 서비스를 융합한 것으로 각 제품의 바코드를 스마트폰의 카메라로 인식해 장바구니에 담고 간편 결제 서비스를 이용해 계산하고 영수증 또한 모바일로 출력 받는 시스템을 개발하기 위해 연구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F7F829-53AD-4CD2-AC57-5475D37AE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35" y="1270187"/>
            <a:ext cx="1547574" cy="29145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D85E0-36B7-4378-8556-BEFD526DB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61" y="1285626"/>
            <a:ext cx="1566314" cy="29498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7444C5-9562-4AF8-A300-721D47A1D2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2" y="1307310"/>
            <a:ext cx="1508150" cy="28403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341C3E-D849-415D-9B34-3445ABBF3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12" y="1307310"/>
            <a:ext cx="1433443" cy="26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2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07667" y="752669"/>
            <a:ext cx="16722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연구투입인력구성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84667-5A6A-42EF-909A-82EF80B5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4" y="2266122"/>
            <a:ext cx="9353004" cy="2729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A6606B-C6BE-4E7A-ACC3-205E84121FA9}"/>
              </a:ext>
            </a:extLst>
          </p:cNvPr>
          <p:cNvSpPr txBox="1"/>
          <p:nvPr/>
        </p:nvSpPr>
        <p:spPr>
          <a:xfrm>
            <a:off x="10262950" y="552614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2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82375" y="730802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연구개발일정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4F6B32-3E0E-4F6F-922B-7629AA483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5" y="1285461"/>
            <a:ext cx="9276521" cy="5009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E3C7F1-2DAE-458D-AC78-49A6DF108DAB}"/>
              </a:ext>
            </a:extLst>
          </p:cNvPr>
          <p:cNvSpPr txBox="1"/>
          <p:nvPr/>
        </p:nvSpPr>
        <p:spPr>
          <a:xfrm>
            <a:off x="10262950" y="552614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62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82374" y="718322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연구개발환경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8171C-736F-4C75-9299-B879196CA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56256"/>
            <a:ext cx="8696306" cy="493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2A9E1-8FE1-48CB-8CBB-DDF56C3BB747}"/>
              </a:ext>
            </a:extLst>
          </p:cNvPr>
          <p:cNvSpPr txBox="1"/>
          <p:nvPr/>
        </p:nvSpPr>
        <p:spPr>
          <a:xfrm>
            <a:off x="10262950" y="552614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48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무인 매장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47371" y="717967"/>
            <a:ext cx="106952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1.5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범위관리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C3EB1-1931-4275-80D2-2D7F63691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05" y="1237263"/>
            <a:ext cx="9272711" cy="4911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5BD24-E228-4957-9A48-6731999D8A91}"/>
              </a:ext>
            </a:extLst>
          </p:cNvPr>
          <p:cNvSpPr txBox="1"/>
          <p:nvPr/>
        </p:nvSpPr>
        <p:spPr>
          <a:xfrm>
            <a:off x="10262950" y="552614"/>
            <a:ext cx="160973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 배경과 목적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53385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1888</Words>
  <Application>Microsoft Office PowerPoint</Application>
  <PresentationFormat>와이드스크린</PresentationFormat>
  <Paragraphs>386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나눔스퀘어 Bold</vt:lpstr>
      <vt:lpstr>나눔스퀘어</vt:lpstr>
      <vt:lpstr>굴림</vt:lpstr>
      <vt:lpstr>맑은 고딕</vt:lpstr>
      <vt:lpstr>Arial</vt:lpstr>
      <vt:lpstr>HY중고딕</vt:lpstr>
      <vt:lpstr>Times New Roman</vt:lpstr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nsu</cp:lastModifiedBy>
  <cp:revision>46</cp:revision>
  <dcterms:created xsi:type="dcterms:W3CDTF">2017-11-24T11:22:27Z</dcterms:created>
  <dcterms:modified xsi:type="dcterms:W3CDTF">2018-05-28T03:18:40Z</dcterms:modified>
</cp:coreProperties>
</file>